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0"/>
  </p:notesMasterIdLst>
  <p:handoutMasterIdLst>
    <p:handoutMasterId r:id="rId71"/>
  </p:handoutMasterIdLst>
  <p:sldIdLst>
    <p:sldId id="256" r:id="rId2"/>
    <p:sldId id="312" r:id="rId3"/>
    <p:sldId id="257" r:id="rId4"/>
    <p:sldId id="285" r:id="rId5"/>
    <p:sldId id="261" r:id="rId6"/>
    <p:sldId id="317" r:id="rId7"/>
    <p:sldId id="286" r:id="rId8"/>
    <p:sldId id="265" r:id="rId9"/>
    <p:sldId id="258" r:id="rId10"/>
    <p:sldId id="266" r:id="rId11"/>
    <p:sldId id="287" r:id="rId12"/>
    <p:sldId id="267" r:id="rId13"/>
    <p:sldId id="268" r:id="rId14"/>
    <p:sldId id="262" r:id="rId15"/>
    <p:sldId id="326" r:id="rId16"/>
    <p:sldId id="318" r:id="rId17"/>
    <p:sldId id="283" r:id="rId18"/>
    <p:sldId id="269" r:id="rId19"/>
    <p:sldId id="273" r:id="rId20"/>
    <p:sldId id="272" r:id="rId21"/>
    <p:sldId id="274" r:id="rId22"/>
    <p:sldId id="275" r:id="rId23"/>
    <p:sldId id="278" r:id="rId24"/>
    <p:sldId id="280" r:id="rId25"/>
    <p:sldId id="279" r:id="rId26"/>
    <p:sldId id="270" r:id="rId27"/>
    <p:sldId id="276" r:id="rId28"/>
    <p:sldId id="282" r:id="rId29"/>
    <p:sldId id="277" r:id="rId30"/>
    <p:sldId id="281" r:id="rId31"/>
    <p:sldId id="288" r:id="rId32"/>
    <p:sldId id="289" r:id="rId33"/>
    <p:sldId id="304" r:id="rId34"/>
    <p:sldId id="290" r:id="rId35"/>
    <p:sldId id="330" r:id="rId36"/>
    <p:sldId id="332" r:id="rId37"/>
    <p:sldId id="333" r:id="rId38"/>
    <p:sldId id="331" r:id="rId39"/>
    <p:sldId id="291" r:id="rId40"/>
    <p:sldId id="292" r:id="rId41"/>
    <p:sldId id="293" r:id="rId42"/>
    <p:sldId id="315" r:id="rId43"/>
    <p:sldId id="320" r:id="rId44"/>
    <p:sldId id="335" r:id="rId45"/>
    <p:sldId id="302" r:id="rId46"/>
    <p:sldId id="303" r:id="rId47"/>
    <p:sldId id="300" r:id="rId48"/>
    <p:sldId id="299" r:id="rId49"/>
    <p:sldId id="298" r:id="rId50"/>
    <p:sldId id="297" r:id="rId51"/>
    <p:sldId id="319" r:id="rId52"/>
    <p:sldId id="305" r:id="rId53"/>
    <p:sldId id="306" r:id="rId54"/>
    <p:sldId id="307" r:id="rId55"/>
    <p:sldId id="311" r:id="rId56"/>
    <p:sldId id="314" r:id="rId57"/>
    <p:sldId id="321" r:id="rId58"/>
    <p:sldId id="322" r:id="rId59"/>
    <p:sldId id="309" r:id="rId60"/>
    <p:sldId id="336" r:id="rId61"/>
    <p:sldId id="337" r:id="rId62"/>
    <p:sldId id="338" r:id="rId63"/>
    <p:sldId id="339" r:id="rId64"/>
    <p:sldId id="334" r:id="rId65"/>
    <p:sldId id="310" r:id="rId66"/>
    <p:sldId id="323" r:id="rId67"/>
    <p:sldId id="324" r:id="rId68"/>
    <p:sldId id="325" r:id="rId6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52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D1998E-325B-40F7-9C79-A62116FA8588}" type="datetimeFigureOut">
              <a:rPr lang="en-US" smtClean="0"/>
              <a:pPr/>
              <a:t>12-Jul-19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E8605F-3D7B-4A74-92BD-A91732FFDE29}" type="slidenum">
              <a:rPr lang="en-US" smtClean="0"/>
              <a:pPr/>
              <a:t>‹#›</a:t>
            </a:fld>
            <a:endParaRPr lang="en-US"/>
          </a:p>
        </p:txBody>
      </p:sp>
    </p:spTree>
    <p:extLst>
      <p:ext uri="{BB962C8B-B14F-4D97-AF65-F5344CB8AC3E}">
        <p14:creationId xmlns:p14="http://schemas.microsoft.com/office/powerpoint/2010/main" val="2405977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196259-D431-4BF5-8102-46E208C3431B}" type="datetimeFigureOut">
              <a:rPr lang="ru-RU" smtClean="0"/>
              <a:pPr/>
              <a:t>12.07.2019</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82CFFB-F513-4651-9D7D-439B96577122}" type="slidenum">
              <a:rPr lang="ru-RU" smtClean="0"/>
              <a:pPr/>
              <a:t>‹#›</a:t>
            </a:fld>
            <a:endParaRPr lang="ru-RU"/>
          </a:p>
        </p:txBody>
      </p:sp>
    </p:spTree>
    <p:extLst>
      <p:ext uri="{BB962C8B-B14F-4D97-AF65-F5344CB8AC3E}">
        <p14:creationId xmlns:p14="http://schemas.microsoft.com/office/powerpoint/2010/main" val="4165767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a:p>
        </p:txBody>
      </p:sp>
      <p:sp>
        <p:nvSpPr>
          <p:cNvPr id="4" name="Slide Number Placeholder 3"/>
          <p:cNvSpPr>
            <a:spLocks noGrp="1"/>
          </p:cNvSpPr>
          <p:nvPr>
            <p:ph type="sldNum" sz="quarter" idx="10"/>
          </p:nvPr>
        </p:nvSpPr>
        <p:spPr/>
        <p:txBody>
          <a:bodyPr/>
          <a:lstStyle/>
          <a:p>
            <a:fld id="{5F82CFFB-F513-4651-9D7D-439B96577122}"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F82CFFB-F513-4651-9D7D-439B96577122}" type="slidenum">
              <a:rPr lang="ru-RU" smtClean="0"/>
              <a:pPr/>
              <a:t>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351B8C4-B92D-41D7-8A76-1C1052247203}" type="datetime1">
              <a:rPr lang="ru-RU" smtClean="0"/>
              <a:pPr/>
              <a:t>12.07.2019</a:t>
            </a:fld>
            <a:endParaRPr lang="ru-RU"/>
          </a:p>
        </p:txBody>
      </p:sp>
      <p:sp>
        <p:nvSpPr>
          <p:cNvPr id="17" name="Footer Placeholder 16"/>
          <p:cNvSpPr>
            <a:spLocks noGrp="1"/>
          </p:cNvSpPr>
          <p:nvPr>
            <p:ph type="ftr" sz="quarter" idx="11"/>
          </p:nvPr>
        </p:nvSpPr>
        <p:spPr/>
        <p:txBody>
          <a:bodyPr/>
          <a:lstStyle/>
          <a:p>
            <a:r>
              <a:rPr lang="en-US" smtClean="0"/>
              <a:t>Okorodudu-Fubara, M.T. (Prof), 2015.</a:t>
            </a:r>
            <a:endParaRPr lang="ru-RU"/>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4D8021A0-9D5F-4A34-91EE-64829328AFD0}" type="slidenum">
              <a:rPr lang="ru-RU" smtClean="0"/>
              <a:pPr/>
              <a:t>‹#›</a:t>
            </a:fld>
            <a:endParaRPr lang="ru-RU"/>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D3563A9-32F2-4DAA-9BDC-8FEDA68FF12C}" type="datetime1">
              <a:rPr lang="ru-RU" smtClean="0"/>
              <a:pPr/>
              <a:t>12.07.2019</a:t>
            </a:fld>
            <a:endParaRPr lang="ru-RU"/>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4314F4A-99CD-4E3F-BC2A-FBD8597D2B16}" type="datetime1">
              <a:rPr lang="ru-RU" smtClean="0"/>
              <a:pPr/>
              <a:t>12.07.2019</a:t>
            </a:fld>
            <a:endParaRPr lang="ru-RU"/>
          </a:p>
        </p:txBody>
      </p:sp>
      <p:sp>
        <p:nvSpPr>
          <p:cNvPr id="5" name="Footer Placeholder 4"/>
          <p:cNvSpPr>
            <a:spLocks noGrp="1"/>
          </p:cNvSpPr>
          <p:nvPr>
            <p:ph type="ftr" sz="quarter" idx="11"/>
          </p:nvPr>
        </p:nvSpPr>
        <p:spPr>
          <a:xfrm>
            <a:off x="800100" y="6172200"/>
            <a:ext cx="4000500" cy="457200"/>
          </a:xfrm>
        </p:spPr>
        <p:txBody>
          <a:bodyPr/>
          <a:lstStyle/>
          <a:p>
            <a:r>
              <a:rPr lang="en-US" smtClean="0"/>
              <a:t>Okorodudu-Fubara, M.T. (Prof), 2015.</a:t>
            </a:r>
            <a:endParaRPr lang="ru-RU"/>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4D8021A0-9D5F-4A34-91EE-64829328AFD0}"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731AF-B288-4385-813C-B1671874B717}" type="datetime1">
              <a:rPr lang="ru-RU" smtClean="0"/>
              <a:pPr/>
              <a:t>12.07.2019</a:t>
            </a:fld>
            <a:endParaRPr lang="ru-RU"/>
          </a:p>
        </p:txBody>
      </p:sp>
      <p:sp>
        <p:nvSpPr>
          <p:cNvPr id="6" name="Footer Placeholder 5"/>
          <p:cNvSpPr>
            <a:spLocks noGrp="1"/>
          </p:cNvSpPr>
          <p:nvPr>
            <p:ph type="ftr" sz="quarter" idx="11"/>
          </p:nvPr>
        </p:nvSpPr>
        <p:spPr/>
        <p:txBody>
          <a:bodyPr/>
          <a:lstStyle/>
          <a:p>
            <a:r>
              <a:rPr lang="en-US" smtClean="0"/>
              <a:t>Okorodudu-Fubara, M.T. (Prof), 2015.</a:t>
            </a:r>
            <a:endParaRPr lang="ru-RU"/>
          </a:p>
        </p:txBody>
      </p:sp>
      <p:sp>
        <p:nvSpPr>
          <p:cNvPr id="7" name="Slide Number Placeholder 6"/>
          <p:cNvSpPr>
            <a:spLocks noGrp="1"/>
          </p:cNvSpPr>
          <p:nvPr>
            <p:ph type="sldNum" sz="quarter" idx="12"/>
          </p:nvPr>
        </p:nvSpPr>
        <p:spPr/>
        <p:txBody>
          <a:bodyPr/>
          <a:lstStyle/>
          <a:p>
            <a:fld id="{4D8021A0-9D5F-4A34-91EE-64829328AFD0}" type="slidenum">
              <a:rPr lang="ru-RU" smtClean="0"/>
              <a:pPr/>
              <a:t>‹#›</a:t>
            </a:fld>
            <a:endParaRPr lang="ru-RU"/>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653DAE0-880E-46F9-B67B-90534D1AE3C2}" type="datetime1">
              <a:rPr lang="ru-RU" smtClean="0"/>
              <a:pPr/>
              <a:t>12.07.2019</a:t>
            </a:fld>
            <a:endParaRPr lang="ru-RU"/>
          </a:p>
        </p:txBody>
      </p:sp>
      <p:sp>
        <p:nvSpPr>
          <p:cNvPr id="8" name="Footer Placeholder 7"/>
          <p:cNvSpPr>
            <a:spLocks noGrp="1"/>
          </p:cNvSpPr>
          <p:nvPr>
            <p:ph type="ftr" sz="quarter" idx="11"/>
          </p:nvPr>
        </p:nvSpPr>
        <p:spPr/>
        <p:txBody>
          <a:bodyPr/>
          <a:lstStyle/>
          <a:p>
            <a:r>
              <a:rPr lang="en-US" smtClean="0"/>
              <a:t>Okorodudu-Fubara, M.T. (Prof), 2015.</a:t>
            </a:r>
            <a:endParaRPr lang="ru-RU"/>
          </a:p>
        </p:txBody>
      </p:sp>
      <p:sp>
        <p:nvSpPr>
          <p:cNvPr id="9" name="Slide Number Placeholder 8"/>
          <p:cNvSpPr>
            <a:spLocks noGrp="1"/>
          </p:cNvSpPr>
          <p:nvPr>
            <p:ph type="sldNum" sz="quarter" idx="12"/>
          </p:nvPr>
        </p:nvSpPr>
        <p:spPr/>
        <p:txBody>
          <a:bodyPr/>
          <a:lstStyle/>
          <a:p>
            <a:fld id="{4D8021A0-9D5F-4A34-91EE-64829328AFD0}" type="slidenum">
              <a:rPr lang="ru-RU" smtClean="0"/>
              <a:pPr/>
              <a:t>‹#›</a:t>
            </a:fld>
            <a:endParaRPr lang="ru-RU"/>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79FE983-AED8-4572-834D-EE256282A6E8}" type="datetime1">
              <a:rPr lang="ru-RU" smtClean="0"/>
              <a:pPr/>
              <a:t>12.07.2019</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
        <p:nvSpPr>
          <p:cNvPr id="5" name="Slide Number Placeholder 4"/>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E891AB-83F4-4C4D-8175-301F26570E17}" type="datetime1">
              <a:rPr lang="ru-RU" smtClean="0"/>
              <a:pPr/>
              <a:t>12.07.2019</a:t>
            </a:fld>
            <a:endParaRPr lang="ru-RU"/>
          </a:p>
        </p:txBody>
      </p:sp>
      <p:sp>
        <p:nvSpPr>
          <p:cNvPr id="3" name="Footer Placeholder 2"/>
          <p:cNvSpPr>
            <a:spLocks noGrp="1"/>
          </p:cNvSpPr>
          <p:nvPr>
            <p:ph type="ftr" sz="quarter" idx="11"/>
          </p:nvPr>
        </p:nvSpPr>
        <p:spPr/>
        <p:txBody>
          <a:bodyPr/>
          <a:lstStyle/>
          <a:p>
            <a:r>
              <a:rPr lang="en-US" smtClean="0"/>
              <a:t>Okorodudu-Fubara, M.T. (Prof), 2015.</a:t>
            </a:r>
            <a:endParaRPr lang="ru-RU"/>
          </a:p>
        </p:txBody>
      </p:sp>
      <p:sp>
        <p:nvSpPr>
          <p:cNvPr id="4" name="Slide Number Placeholder 3"/>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843A512-5BF4-4BBE-9F24-E0C04C393C03}" type="datetime1">
              <a:rPr lang="ru-RU" smtClean="0"/>
              <a:pPr/>
              <a:t>12.07.2019</a:t>
            </a:fld>
            <a:endParaRPr lang="ru-RU"/>
          </a:p>
        </p:txBody>
      </p:sp>
      <p:sp>
        <p:nvSpPr>
          <p:cNvPr id="6" name="Footer Placeholder 5"/>
          <p:cNvSpPr>
            <a:spLocks noGrp="1"/>
          </p:cNvSpPr>
          <p:nvPr>
            <p:ph type="ftr" sz="quarter" idx="11"/>
          </p:nvPr>
        </p:nvSpPr>
        <p:spPr/>
        <p:txBody>
          <a:bodyPr/>
          <a:lstStyle/>
          <a:p>
            <a:r>
              <a:rPr lang="en-US" smtClean="0"/>
              <a:t>Okorodudu-Fubara, M.T. (Prof), 2015.</a:t>
            </a:r>
            <a:endParaRPr lang="ru-RU"/>
          </a:p>
        </p:txBody>
      </p:sp>
      <p:sp>
        <p:nvSpPr>
          <p:cNvPr id="7" name="Slide Number Placeholder 6"/>
          <p:cNvSpPr>
            <a:spLocks noGrp="1"/>
          </p:cNvSpPr>
          <p:nvPr>
            <p:ph type="sldNum" sz="quarter" idx="12"/>
          </p:nvPr>
        </p:nvSpPr>
        <p:spPr/>
        <p:txBody>
          <a:bodyPr/>
          <a:lstStyle/>
          <a:p>
            <a:fld id="{4D8021A0-9D5F-4A34-91EE-64829328AFD0}" type="slidenum">
              <a:rPr lang="ru-RU" smtClean="0"/>
              <a:pPr/>
              <a:t>‹#›</a:t>
            </a:fld>
            <a:endParaRPr lang="ru-RU"/>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3524301-1453-4B20-98B8-12F6ABA47926}" type="datetime1">
              <a:rPr lang="ru-RU" smtClean="0"/>
              <a:pPr/>
              <a:t>12.07.2019</a:t>
            </a:fld>
            <a:endParaRPr lang="ru-RU"/>
          </a:p>
        </p:txBody>
      </p:sp>
      <p:sp>
        <p:nvSpPr>
          <p:cNvPr id="6" name="Footer Placeholder 5"/>
          <p:cNvSpPr>
            <a:spLocks noGrp="1"/>
          </p:cNvSpPr>
          <p:nvPr>
            <p:ph type="ftr" sz="quarter" idx="11"/>
          </p:nvPr>
        </p:nvSpPr>
        <p:spPr>
          <a:xfrm>
            <a:off x="914400" y="6172200"/>
            <a:ext cx="3886200" cy="457200"/>
          </a:xfrm>
        </p:spPr>
        <p:txBody>
          <a:bodyPr/>
          <a:lstStyle/>
          <a:p>
            <a:r>
              <a:rPr lang="en-US" smtClean="0"/>
              <a:t>Okorodudu-Fubara, M.T. (Prof), 2015.</a:t>
            </a:r>
            <a:endParaRPr lang="ru-RU"/>
          </a:p>
        </p:txBody>
      </p:sp>
      <p:sp>
        <p:nvSpPr>
          <p:cNvPr id="7" name="Slide Number Placeholder 6"/>
          <p:cNvSpPr>
            <a:spLocks noGrp="1"/>
          </p:cNvSpPr>
          <p:nvPr>
            <p:ph type="sldNum" sz="quarter" idx="12"/>
          </p:nvPr>
        </p:nvSpPr>
        <p:spPr>
          <a:xfrm>
            <a:off x="146304" y="6208776"/>
            <a:ext cx="457200" cy="457200"/>
          </a:xfrm>
        </p:spPr>
        <p:txBody>
          <a:bodyPr/>
          <a:lstStyle/>
          <a:p>
            <a:fld id="{4D8021A0-9D5F-4A34-91EE-64829328AFD0}" type="slidenum">
              <a:rPr lang="ru-RU" smtClean="0"/>
              <a:pPr/>
              <a:t>‹#›</a:t>
            </a:fld>
            <a:endParaRPr lang="ru-RU"/>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ED30DD-2247-446B-B1DD-89E193078A41}" type="datetime1">
              <a:rPr lang="ru-RU" smtClean="0"/>
              <a:pPr/>
              <a:t>12.07.2019</a:t>
            </a:fld>
            <a:endParaRPr lang="ru-RU"/>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191CB9-B16A-47BA-BBB4-3CA00D2DA063}" type="datetime1">
              <a:rPr lang="ru-RU" smtClean="0"/>
              <a:pPr/>
              <a:t>12.07.2019</a:t>
            </a:fld>
            <a:endParaRPr lang="ru-RU"/>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E4F5743C-AF66-4DBE-AA07-BC4EBB42063E}" type="datetime1">
              <a:rPr lang="ru-RU" smtClean="0"/>
              <a:pPr/>
              <a:t>12.07.2019</a:t>
            </a:fld>
            <a:endParaRPr lang="ru-RU"/>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en-US" smtClean="0"/>
              <a:t>Okorodudu-Fubara, M.T. (Prof), 2015.</a:t>
            </a:r>
            <a:endParaRPr lang="ru-RU"/>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4D8021A0-9D5F-4A34-91EE-64829328AFD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ru-RU" dirty="0"/>
              <a:t>By</a:t>
            </a:r>
          </a:p>
          <a:p>
            <a:r>
              <a:rPr lang="ru-RU" dirty="0"/>
              <a:t>Prof. M.T. Okorodudu </a:t>
            </a:r>
            <a:r>
              <a:rPr lang="ru-RU" dirty="0" smtClean="0"/>
              <a:t>Fubara</a:t>
            </a:r>
            <a:endParaRPr lang="en-US" dirty="0" smtClean="0"/>
          </a:p>
          <a:p>
            <a:r>
              <a:rPr lang="en-US" dirty="0" smtClean="0"/>
              <a:t>Obafemi Awolowo University, Ile-Ife.</a:t>
            </a:r>
            <a:r>
              <a:rPr lang="ru-RU" dirty="0" smtClean="0"/>
              <a:t> </a:t>
            </a:r>
            <a:endParaRPr lang="ru-RU" dirty="0"/>
          </a:p>
        </p:txBody>
      </p:sp>
      <p:sp>
        <p:nvSpPr>
          <p:cNvPr id="4" name="Slide Number Placeholder 3"/>
          <p:cNvSpPr>
            <a:spLocks noGrp="1"/>
          </p:cNvSpPr>
          <p:nvPr>
            <p:ph type="sldNum" sz="quarter" idx="12"/>
          </p:nvPr>
        </p:nvSpPr>
        <p:spPr/>
        <p:txBody>
          <a:bodyPr/>
          <a:lstStyle/>
          <a:p>
            <a:fld id="{4D8021A0-9D5F-4A34-91EE-64829328AFD0}" type="slidenum">
              <a:rPr lang="ru-RU" smtClean="0"/>
              <a:pPr/>
              <a:t>1</a:t>
            </a:fld>
            <a:endParaRPr lang="ru-RU"/>
          </a:p>
        </p:txBody>
      </p:sp>
      <p:sp>
        <p:nvSpPr>
          <p:cNvPr id="2" name="Title 1"/>
          <p:cNvSpPr>
            <a:spLocks noGrp="1"/>
          </p:cNvSpPr>
          <p:nvPr>
            <p:ph type="ctrTitle"/>
          </p:nvPr>
        </p:nvSpPr>
        <p:spPr/>
        <p:txBody>
          <a:bodyPr>
            <a:normAutofit/>
          </a:bodyPr>
          <a:lstStyle/>
          <a:p>
            <a:r>
              <a:rPr lang="ru-RU"/>
              <a:t>"Cooking Up the Planet: Climate Change and Alternative Lifestyles "</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p:cNvPicPr/>
          <p:nvPr/>
        </p:nvPicPr>
        <p:blipFill>
          <a:blip r:embed="rId2"/>
          <a:stretch>
            <a:fillRect/>
          </a:stretch>
        </p:blipFill>
        <p:spPr>
          <a:xfrm>
            <a:off x="2641600" y="0"/>
            <a:ext cx="3860800" cy="68580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2</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Presented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3</a:t>
            </a:fld>
            <a:endParaRPr lang="ru-RU"/>
          </a:p>
        </p:txBody>
      </p:sp>
      <p:sp>
        <p:nvSpPr>
          <p:cNvPr id="3" name="Text Placeholder 2"/>
          <p:cNvSpPr>
            <a:spLocks noGrp="1"/>
          </p:cNvSpPr>
          <p:nvPr>
            <p:ph sz="quarter" idx="1"/>
          </p:nvPr>
        </p:nvSpPr>
        <p:spPr/>
        <p:txBody>
          <a:bodyPr/>
          <a:lstStyle/>
          <a:p>
            <a:r>
              <a:rPr lang="en-US" dirty="0"/>
              <a:t>Environmental Rights Action/Friends of the Earth, Nigeria </a:t>
            </a:r>
          </a:p>
          <a:p>
            <a:r>
              <a:rPr lang="en-US" dirty="0"/>
              <a:t>The Eighth  Annual National Environment Congress (NEC</a:t>
            </a:r>
            <a:r>
              <a:rPr lang="en-US" dirty="0" smtClean="0"/>
              <a:t>)</a:t>
            </a:r>
          </a:p>
          <a:p>
            <a:r>
              <a:rPr lang="en-US" dirty="0" smtClean="0"/>
              <a:t>Theme: “Extractives and Energy Transition: Roadmap for Zero-Carbon Development”</a:t>
            </a:r>
            <a:endParaRPr lang="en-US" dirty="0"/>
          </a:p>
          <a:p>
            <a:r>
              <a:rPr lang="en-US" dirty="0"/>
              <a:t>November 8 - 11, 2015</a:t>
            </a:r>
          </a:p>
          <a:p>
            <a:r>
              <a:rPr lang="en-US" dirty="0"/>
              <a:t>Presidential Hotel, Port Harcourt</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8"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4</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Preamble.... Pope Francis</a:t>
            </a:r>
          </a:p>
        </p:txBody>
      </p:sp>
      <p:sp>
        <p:nvSpPr>
          <p:cNvPr id="5" name="Slide Number Placeholder 4"/>
          <p:cNvSpPr>
            <a:spLocks noGrp="1"/>
          </p:cNvSpPr>
          <p:nvPr>
            <p:ph type="sldNum" sz="quarter" idx="12"/>
          </p:nvPr>
        </p:nvSpPr>
        <p:spPr/>
        <p:txBody>
          <a:bodyPr/>
          <a:lstStyle/>
          <a:p>
            <a:fld id="{4D8021A0-9D5F-4A34-91EE-64829328AFD0}" type="slidenum">
              <a:rPr lang="ru-RU" smtClean="0"/>
              <a:pPr/>
              <a:t>5</a:t>
            </a:fld>
            <a:endParaRPr lang="ru-RU"/>
          </a:p>
        </p:txBody>
      </p:sp>
      <p:sp>
        <p:nvSpPr>
          <p:cNvPr id="3" name="Text Placeholder 2"/>
          <p:cNvSpPr>
            <a:spLocks noGrp="1"/>
          </p:cNvSpPr>
          <p:nvPr>
            <p:ph sz="quarter" idx="1"/>
          </p:nvPr>
        </p:nvSpPr>
        <p:spPr/>
        <p:txBody>
          <a:bodyPr/>
          <a:lstStyle/>
          <a:p>
            <a:r>
              <a:rPr lang="en-US" dirty="0"/>
              <a:t>The Planet 'is like a sister with whom we share our life...a beautiful mother who opens  her arms to embrace us...'</a:t>
            </a:r>
          </a:p>
          <a:p>
            <a:endParaRPr lang="en-US" dirty="0"/>
          </a:p>
          <a:p>
            <a:pPr>
              <a:buNone/>
            </a:pPr>
            <a:r>
              <a:rPr lang="en-US" dirty="0"/>
              <a:t>Encyclical  letter, 'LAUDATO SI'</a:t>
            </a:r>
          </a:p>
          <a:p>
            <a:pPr>
              <a:buNone/>
            </a:pPr>
            <a:endParaRPr lang="en-US" dirty="0"/>
          </a:p>
        </p:txBody>
      </p:sp>
      <p:sp>
        <p:nvSpPr>
          <p:cNvPr id="4" name="Text Placeholder 3"/>
          <p:cNvSpPr>
            <a:spLocks noGrp="1"/>
          </p:cNvSpPr>
          <p:nvPr>
            <p:ph sz="quarter" idx="2"/>
          </p:nvPr>
        </p:nvSpPr>
        <p:spPr/>
        <p:txBody>
          <a:bodyPr/>
          <a:lstStyle/>
          <a:p>
            <a:r>
              <a:rPr lang="en-US" dirty="0"/>
              <a:t>'....the earth (sic) burdened and laid waste, is among the most abandoned and maltreated of our poor, she "groans in travail" (Rm. 8:22)....'</a:t>
            </a:r>
          </a:p>
        </p:txBody>
      </p:sp>
      <p:sp>
        <p:nvSpPr>
          <p:cNvPr id="6" name="Footer Placeholder 5"/>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p:cNvPicPr/>
          <p:nvPr/>
        </p:nvPicPr>
        <p:blipFill>
          <a:blip r:embed="rId2"/>
          <a:stretch>
            <a:fillRect/>
          </a:stretch>
        </p:blipFill>
        <p:spPr>
          <a:xfrm>
            <a:off x="0" y="279400"/>
            <a:ext cx="9144000" cy="62992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6</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p:cNvPicPr/>
          <p:nvPr/>
        </p:nvPicPr>
        <p:blipFill>
          <a:blip r:embed="rId2"/>
          <a:stretch>
            <a:fillRect/>
          </a:stretch>
        </p:blipFill>
        <p:spPr>
          <a:xfrm>
            <a:off x="2641600" y="0"/>
            <a:ext cx="3860800" cy="68580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7</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Pope Francis....</a:t>
            </a:r>
          </a:p>
        </p:txBody>
      </p:sp>
      <p:sp>
        <p:nvSpPr>
          <p:cNvPr id="4" name="Slide Number Placeholder 3"/>
          <p:cNvSpPr>
            <a:spLocks noGrp="1"/>
          </p:cNvSpPr>
          <p:nvPr>
            <p:ph type="sldNum" sz="quarter" idx="12"/>
          </p:nvPr>
        </p:nvSpPr>
        <p:spPr/>
        <p:txBody>
          <a:bodyPr/>
          <a:lstStyle/>
          <a:p>
            <a:fld id="{4D8021A0-9D5F-4A34-91EE-64829328AFD0}" type="slidenum">
              <a:rPr lang="ru-RU" smtClean="0"/>
              <a:pPr/>
              <a:t>8</a:t>
            </a:fld>
            <a:endParaRPr lang="ru-RU"/>
          </a:p>
        </p:txBody>
      </p:sp>
      <p:sp>
        <p:nvSpPr>
          <p:cNvPr id="3" name="Text Placeholder 2"/>
          <p:cNvSpPr>
            <a:spLocks noGrp="1"/>
          </p:cNvSpPr>
          <p:nvPr>
            <p:ph sz="quarter" idx="1"/>
          </p:nvPr>
        </p:nvSpPr>
        <p:spPr/>
        <p:txBody>
          <a:bodyPr/>
          <a:lstStyle/>
          <a:p>
            <a:r>
              <a:rPr lang="en-US" dirty="0"/>
              <a:t>'This sister now cries to us because of the harm we have inflicted on her by our irresponsible use and abuse of the goods with which God has endowed  her. We have come to see ourselves  as her lord's and master entitled to plunder her at will. The violence present in our hearts..is also reflected in sickness  evident in the soil, in the water, in the air and in all forms of life.'</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4" name="Slide Number Placeholder 3"/>
          <p:cNvSpPr>
            <a:spLocks noGrp="1"/>
          </p:cNvSpPr>
          <p:nvPr>
            <p:ph type="sldNum" sz="quarter" idx="12"/>
          </p:nvPr>
        </p:nvSpPr>
        <p:spPr/>
        <p:txBody>
          <a:bodyPr/>
          <a:lstStyle/>
          <a:p>
            <a:fld id="{4D8021A0-9D5F-4A34-91EE-64829328AFD0}" type="slidenum">
              <a:rPr lang="ru-RU" smtClean="0"/>
              <a:pPr/>
              <a:t>9</a:t>
            </a:fld>
            <a:endParaRPr lang="ru-RU"/>
          </a:p>
        </p:txBody>
      </p:sp>
      <p:sp>
        <p:nvSpPr>
          <p:cNvPr id="3" name="Text Placeholder 2"/>
          <p:cNvSpPr>
            <a:spLocks noGrp="1"/>
          </p:cNvSpPr>
          <p:nvPr>
            <p:ph sz="quarter" idx="1"/>
          </p:nvPr>
        </p:nvSpPr>
        <p:spPr/>
        <p:txBody>
          <a:bodyPr/>
          <a:lstStyle/>
          <a:p>
            <a:r>
              <a:rPr lang="en-US" dirty="0"/>
              <a:t>Introduction</a:t>
            </a:r>
          </a:p>
          <a:p>
            <a:r>
              <a:rPr lang="en-US" dirty="0"/>
              <a:t>What's "cooking up" our Planet?</a:t>
            </a:r>
          </a:p>
          <a:p>
            <a:r>
              <a:rPr lang="en-US" dirty="0"/>
              <a:t>The "cooking pots"</a:t>
            </a:r>
          </a:p>
          <a:p>
            <a:r>
              <a:rPr lang="en-US" dirty="0"/>
              <a:t>Do the needed...</a:t>
            </a:r>
            <a:r>
              <a:rPr lang="en-US" dirty="0" smtClean="0"/>
              <a:t>cut  </a:t>
            </a:r>
            <a:r>
              <a:rPr lang="en-US" dirty="0"/>
              <a:t>greenhouse </a:t>
            </a:r>
            <a:r>
              <a:rPr lang="en-US" dirty="0" smtClean="0"/>
              <a:t>gases </a:t>
            </a:r>
            <a:r>
              <a:rPr lang="en-US" dirty="0"/>
              <a:t>emissions </a:t>
            </a:r>
          </a:p>
          <a:p>
            <a:r>
              <a:rPr lang="en-US" dirty="0"/>
              <a:t>Sustainable lifestyles </a:t>
            </a:r>
          </a:p>
          <a:p>
            <a:r>
              <a:rPr lang="en-US" dirty="0"/>
              <a:t>Is it Doable?</a:t>
            </a:r>
          </a:p>
          <a:p>
            <a:r>
              <a:rPr lang="en-US" dirty="0"/>
              <a:t>Conclusion </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10</a:t>
            </a:fld>
            <a:endParaRPr lang="ru-RU"/>
          </a:p>
        </p:txBody>
      </p:sp>
      <p:sp>
        <p:nvSpPr>
          <p:cNvPr id="3" name="Text Placeholder 2"/>
          <p:cNvSpPr>
            <a:spLocks noGrp="1"/>
          </p:cNvSpPr>
          <p:nvPr>
            <p:ph sz="quarter" idx="1"/>
          </p:nvPr>
        </p:nvSpPr>
        <p:spPr/>
        <p:txBody>
          <a:bodyPr/>
          <a:lstStyle/>
          <a:p>
            <a:r>
              <a:rPr lang="en-US" dirty="0"/>
              <a:t>COOKING UP MOTHER  EARTH???</a:t>
            </a:r>
          </a:p>
          <a:p>
            <a:r>
              <a:rPr lang="en-US" dirty="0"/>
              <a:t>No longer news</a:t>
            </a:r>
          </a:p>
          <a:p>
            <a:r>
              <a:rPr lang="en-US" dirty="0"/>
              <a:t>Perhaps</a:t>
            </a:r>
            <a:r>
              <a:rPr lang="en-US" dirty="0" smtClean="0"/>
              <a:t>...the ‘Breaking  News’ is </a:t>
            </a:r>
            <a:r>
              <a:rPr lang="en-US" dirty="0"/>
              <a:t>that we are fast approaching the tipping point</a:t>
            </a:r>
          </a:p>
          <a:p>
            <a:r>
              <a:rPr lang="en-US" dirty="0"/>
              <a:t>Scientists have confirmed  beyond any iota  of doubt that climate  </a:t>
            </a:r>
            <a:r>
              <a:rPr lang="en-US" dirty="0" smtClean="0"/>
              <a:t>change is </a:t>
            </a:r>
            <a:r>
              <a:rPr lang="en-US" dirty="0"/>
              <a:t>real</a:t>
            </a:r>
          </a:p>
          <a:p>
            <a:r>
              <a:rPr lang="en-US" dirty="0"/>
              <a:t>Doubting  Thomases have drastically  reduced</a:t>
            </a:r>
          </a:p>
          <a:p>
            <a:r>
              <a:rPr lang="en-US" dirty="0"/>
              <a:t>Common  sense now  dictates embracing alternative  lifestyles to curb CC.</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cNvPicPr/>
          <p:nvPr/>
        </p:nvPicPr>
        <p:blipFill>
          <a:blip r:embed="rId2"/>
          <a:stretch>
            <a:fillRect/>
          </a:stretch>
        </p:blipFill>
        <p:spPr>
          <a:xfrm>
            <a:off x="2641600" y="0"/>
            <a:ext cx="3860800" cy="68580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11</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Cooking  Up Our Planet?</a:t>
            </a:r>
          </a:p>
        </p:txBody>
      </p:sp>
      <p:sp>
        <p:nvSpPr>
          <p:cNvPr id="4" name="Slide Number Placeholder 3"/>
          <p:cNvSpPr>
            <a:spLocks noGrp="1"/>
          </p:cNvSpPr>
          <p:nvPr>
            <p:ph type="sldNum" sz="quarter" idx="12"/>
          </p:nvPr>
        </p:nvSpPr>
        <p:spPr/>
        <p:txBody>
          <a:bodyPr/>
          <a:lstStyle/>
          <a:p>
            <a:fld id="{4D8021A0-9D5F-4A34-91EE-64829328AFD0}" type="slidenum">
              <a:rPr lang="ru-RU" smtClean="0"/>
              <a:pPr/>
              <a:t>12</a:t>
            </a:fld>
            <a:endParaRPr lang="ru-RU"/>
          </a:p>
        </p:txBody>
      </p:sp>
      <p:sp>
        <p:nvSpPr>
          <p:cNvPr id="3" name="Text Placeholder 2"/>
          <p:cNvSpPr>
            <a:spLocks noGrp="1"/>
          </p:cNvSpPr>
          <p:nvPr>
            <p:ph sz="quarter" idx="1"/>
          </p:nvPr>
        </p:nvSpPr>
        <p:spPr/>
        <p:txBody>
          <a:bodyPr/>
          <a:lstStyle/>
          <a:p>
            <a:r>
              <a:rPr lang="en-US" dirty="0"/>
              <a:t>Greenhouse  gas emissions ....</a:t>
            </a:r>
          </a:p>
          <a:p>
            <a:endParaRPr lang="en-US" dirty="0"/>
          </a:p>
          <a:p>
            <a:r>
              <a:rPr lang="en-US" dirty="0"/>
              <a:t>Carbon dioxide</a:t>
            </a:r>
          </a:p>
          <a:p>
            <a:r>
              <a:rPr lang="en-US" dirty="0"/>
              <a:t>Methane </a:t>
            </a:r>
          </a:p>
          <a:p>
            <a:r>
              <a:rPr lang="en-US" dirty="0"/>
              <a:t>Nitrous oxide</a:t>
            </a:r>
          </a:p>
          <a:p>
            <a:r>
              <a:rPr lang="en-US" dirty="0"/>
              <a:t>Water vapour</a:t>
            </a:r>
          </a:p>
          <a:p>
            <a:r>
              <a:rPr lang="en-US" dirty="0"/>
              <a:t>Aerosols</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cNvPicPr/>
          <p:nvPr/>
        </p:nvPicPr>
        <p:blipFill>
          <a:blip r:embed="rId2"/>
          <a:stretch>
            <a:fillRect/>
          </a:stretch>
        </p:blipFill>
        <p:spPr>
          <a:xfrm>
            <a:off x="2641600" y="0"/>
            <a:ext cx="3860800" cy="68580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13</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Cooking Pots</a:t>
            </a:r>
          </a:p>
        </p:txBody>
      </p:sp>
      <p:sp>
        <p:nvSpPr>
          <p:cNvPr id="5" name="Slide Number Placeholder 4"/>
          <p:cNvSpPr>
            <a:spLocks noGrp="1"/>
          </p:cNvSpPr>
          <p:nvPr>
            <p:ph type="sldNum" sz="quarter" idx="12"/>
          </p:nvPr>
        </p:nvSpPr>
        <p:spPr/>
        <p:txBody>
          <a:bodyPr/>
          <a:lstStyle/>
          <a:p>
            <a:fld id="{4D8021A0-9D5F-4A34-91EE-64829328AFD0}" type="slidenum">
              <a:rPr lang="ru-RU" smtClean="0"/>
              <a:pPr/>
              <a:t>14</a:t>
            </a:fld>
            <a:endParaRPr lang="ru-RU"/>
          </a:p>
        </p:txBody>
      </p:sp>
      <p:sp>
        <p:nvSpPr>
          <p:cNvPr id="3" name="Text Placeholder 2"/>
          <p:cNvSpPr>
            <a:spLocks noGrp="1"/>
          </p:cNvSpPr>
          <p:nvPr>
            <p:ph sz="quarter" idx="1"/>
          </p:nvPr>
        </p:nvSpPr>
        <p:spPr/>
        <p:txBody>
          <a:bodyPr>
            <a:normAutofit lnSpcReduction="10000"/>
          </a:bodyPr>
          <a:lstStyle/>
          <a:p>
            <a:r>
              <a:rPr lang="en-US" dirty="0"/>
              <a:t>Power Plants</a:t>
            </a:r>
          </a:p>
          <a:p>
            <a:r>
              <a:rPr lang="en-US" dirty="0"/>
              <a:t>Residential  Buildings</a:t>
            </a:r>
          </a:p>
          <a:p>
            <a:r>
              <a:rPr lang="en-US" dirty="0"/>
              <a:t>Road Transport</a:t>
            </a:r>
          </a:p>
          <a:p>
            <a:r>
              <a:rPr lang="en-US" dirty="0"/>
              <a:t>Deforestation, Forest Degradation &amp; Land Use Change</a:t>
            </a:r>
          </a:p>
          <a:p>
            <a:r>
              <a:rPr lang="en-US" dirty="0"/>
              <a:t>Energy  Industry  Processes &amp; Losses</a:t>
            </a:r>
          </a:p>
          <a:p>
            <a:r>
              <a:rPr lang="en-US" dirty="0"/>
              <a:t>Commercial Buildings </a:t>
            </a:r>
          </a:p>
          <a:p>
            <a:r>
              <a:rPr lang="en-US" dirty="0"/>
              <a:t>Cement, Ceramics and Glass  Production</a:t>
            </a:r>
          </a:p>
        </p:txBody>
      </p:sp>
      <p:sp>
        <p:nvSpPr>
          <p:cNvPr id="4" name="Text Placeholder 3"/>
          <p:cNvSpPr>
            <a:spLocks noGrp="1"/>
          </p:cNvSpPr>
          <p:nvPr>
            <p:ph sz="quarter" idx="2"/>
          </p:nvPr>
        </p:nvSpPr>
        <p:spPr/>
        <p:txBody>
          <a:bodyPr>
            <a:normAutofit lnSpcReduction="10000"/>
          </a:bodyPr>
          <a:lstStyle/>
          <a:p>
            <a:r>
              <a:rPr lang="en-US" dirty="0"/>
              <a:t>Livestock </a:t>
            </a:r>
          </a:p>
          <a:p>
            <a:r>
              <a:rPr lang="en-US" dirty="0"/>
              <a:t>Iron &amp; Steel Manufacture</a:t>
            </a:r>
          </a:p>
          <a:p>
            <a:r>
              <a:rPr lang="en-US" dirty="0"/>
              <a:t>Agricultural  Soils</a:t>
            </a:r>
          </a:p>
          <a:p>
            <a:r>
              <a:rPr lang="en-US" dirty="0"/>
              <a:t>Chemical &amp; Petrochemical Industries </a:t>
            </a:r>
          </a:p>
          <a:p>
            <a:r>
              <a:rPr lang="en-US" dirty="0"/>
              <a:t>Oil &amp; Gas Production </a:t>
            </a:r>
          </a:p>
          <a:p>
            <a:r>
              <a:rPr lang="en-US" dirty="0"/>
              <a:t>Waste &amp; Waste Water</a:t>
            </a:r>
          </a:p>
          <a:p>
            <a:r>
              <a:rPr lang="en-US" dirty="0"/>
              <a:t>Coal mining</a:t>
            </a:r>
          </a:p>
          <a:p>
            <a:r>
              <a:rPr lang="en-US" dirty="0"/>
              <a:t>Aviation</a:t>
            </a:r>
          </a:p>
        </p:txBody>
      </p:sp>
      <p:sp>
        <p:nvSpPr>
          <p:cNvPr id="6" name="Footer Placeholder 5"/>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Greenhouse gas emissions</a:t>
            </a:r>
            <a:endParaRPr lang="en-US" dirty="0"/>
          </a:p>
        </p:txBody>
      </p:sp>
      <p:sp>
        <p:nvSpPr>
          <p:cNvPr id="3" name="Slide Number Placeholder 2"/>
          <p:cNvSpPr>
            <a:spLocks noGrp="1"/>
          </p:cNvSpPr>
          <p:nvPr>
            <p:ph type="sldNum" sz="quarter" idx="12"/>
          </p:nvPr>
        </p:nvSpPr>
        <p:spPr/>
        <p:txBody>
          <a:bodyPr/>
          <a:lstStyle/>
          <a:p>
            <a:fld id="{4D8021A0-9D5F-4A34-91EE-64829328AFD0}" type="slidenum">
              <a:rPr lang="ru-RU" smtClean="0"/>
              <a:pPr/>
              <a:t>15</a:t>
            </a:fld>
            <a:endParaRPr lang="ru-RU"/>
          </a:p>
        </p:txBody>
      </p:sp>
      <p:sp>
        <p:nvSpPr>
          <p:cNvPr id="4" name="Content Placeholder 3"/>
          <p:cNvSpPr>
            <a:spLocks noGrp="1"/>
          </p:cNvSpPr>
          <p:nvPr>
            <p:ph sz="quarter" idx="1"/>
          </p:nvPr>
        </p:nvSpPr>
        <p:spPr/>
        <p:txBody>
          <a:bodyPr>
            <a:normAutofit fontScale="85000" lnSpcReduction="10000"/>
          </a:bodyPr>
          <a:lstStyle/>
          <a:p>
            <a:pPr>
              <a:buNone/>
            </a:pPr>
            <a:r>
              <a:rPr lang="en-US" dirty="0" smtClean="0"/>
              <a:t>  </a:t>
            </a:r>
          </a:p>
          <a:p>
            <a:r>
              <a:rPr lang="en-US" dirty="0" smtClean="0"/>
              <a:t>Energy production…the Chief source …mainly through production of fossil fuels</a:t>
            </a:r>
          </a:p>
          <a:p>
            <a:r>
              <a:rPr lang="en-US" dirty="0" smtClean="0"/>
              <a:t>Fossil fuel…hydrocarbons that are formed from the remains of dead animals and plants.</a:t>
            </a:r>
          </a:p>
          <a:p>
            <a:r>
              <a:rPr lang="en-US" dirty="0" smtClean="0"/>
              <a:t>Energy is bedrock to our vital needs…food, clothing, shelter, transport, etc</a:t>
            </a:r>
          </a:p>
          <a:p>
            <a:r>
              <a:rPr lang="en-US" dirty="0" smtClean="0"/>
              <a:t>In developing  countries  majority of the people still live in abject “energy poverty” lacking electricity and heat…to improve life and the economy</a:t>
            </a:r>
          </a:p>
          <a:p>
            <a:r>
              <a:rPr lang="en-US" dirty="0" smtClean="0"/>
              <a:t>Incumbent on both developing and developed countries to strategize to reduce/eliminate completely use of fossil fuels as energy source.</a:t>
            </a:r>
          </a:p>
          <a:p>
            <a:r>
              <a:rPr lang="en-US" dirty="0" smtClean="0"/>
              <a:t>Way forward… embrace renewable energy sources, e.g. wind, solar, etc. </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16</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17</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18</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19</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20</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21</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22</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23</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24</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25</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26</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27</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28</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29</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30</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 the needed...Cut greenhouse gas emissions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31</a:t>
            </a:fld>
            <a:endParaRPr lang="ru-RU"/>
          </a:p>
        </p:txBody>
      </p:sp>
      <p:sp>
        <p:nvSpPr>
          <p:cNvPr id="3" name="Text Placeholder 2"/>
          <p:cNvSpPr>
            <a:spLocks noGrp="1"/>
          </p:cNvSpPr>
          <p:nvPr>
            <p:ph sz="quarter" idx="1"/>
          </p:nvPr>
        </p:nvSpPr>
        <p:spPr/>
        <p:txBody>
          <a:bodyPr/>
          <a:lstStyle/>
          <a:p>
            <a:r>
              <a:rPr lang="en-US" dirty="0"/>
              <a:t>Taking the bull by the horn..to keep global temperature rise below  2 degree centigrade</a:t>
            </a:r>
          </a:p>
          <a:p>
            <a:r>
              <a:rPr lang="en-US" dirty="0"/>
              <a:t>Adopting a Trajectory A or the Trajectory B approach</a:t>
            </a:r>
          </a:p>
          <a:p>
            <a:r>
              <a:rPr lang="en-US" dirty="0"/>
              <a:t>Discard business-as-usual approach</a:t>
            </a:r>
          </a:p>
          <a:p>
            <a:r>
              <a:rPr lang="en-US" dirty="0"/>
              <a:t>Urgent need for behavioural and lifestyle changes</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Trajectory A...Business-as-usual</a:t>
            </a:r>
          </a:p>
        </p:txBody>
      </p:sp>
      <p:sp>
        <p:nvSpPr>
          <p:cNvPr id="4" name="Slide Number Placeholder 3"/>
          <p:cNvSpPr>
            <a:spLocks noGrp="1"/>
          </p:cNvSpPr>
          <p:nvPr>
            <p:ph type="sldNum" sz="quarter" idx="12"/>
          </p:nvPr>
        </p:nvSpPr>
        <p:spPr/>
        <p:txBody>
          <a:bodyPr/>
          <a:lstStyle/>
          <a:p>
            <a:fld id="{4D8021A0-9D5F-4A34-91EE-64829328AFD0}" type="slidenum">
              <a:rPr lang="ru-RU" smtClean="0"/>
              <a:pPr/>
              <a:t>32</a:t>
            </a:fld>
            <a:endParaRPr lang="ru-RU"/>
          </a:p>
        </p:txBody>
      </p:sp>
      <p:sp>
        <p:nvSpPr>
          <p:cNvPr id="3" name="Text Placeholder 2"/>
          <p:cNvSpPr>
            <a:spLocks noGrp="1"/>
          </p:cNvSpPr>
          <p:nvPr>
            <p:ph sz="quarter" idx="1"/>
          </p:nvPr>
        </p:nvSpPr>
        <p:spPr/>
        <p:txBody>
          <a:bodyPr/>
          <a:lstStyle/>
          <a:p>
            <a:r>
              <a:rPr lang="en-US" dirty="0"/>
              <a:t>Existing strategies to reduce greenhouse gas emissions, such as...</a:t>
            </a:r>
          </a:p>
          <a:p>
            <a:r>
              <a:rPr lang="en-US" dirty="0"/>
              <a:t>Developing cleaner technologies and improving efficiency</a:t>
            </a:r>
          </a:p>
          <a:p>
            <a:r>
              <a:rPr lang="en-US" dirty="0"/>
              <a:t>Inherent </a:t>
            </a:r>
            <a:r>
              <a:rPr lang="en-US" dirty="0" smtClean="0"/>
              <a:t>inadequacy….i.e. </a:t>
            </a:r>
            <a:endParaRPr lang="en-US" dirty="0"/>
          </a:p>
          <a:p>
            <a:r>
              <a:rPr lang="en-US" dirty="0"/>
              <a:t>Trends of increased consumption </a:t>
            </a:r>
          </a:p>
          <a:p>
            <a:r>
              <a:rPr lang="en-US" dirty="0"/>
              <a:t>Role of technology in providing  for this demand </a:t>
            </a:r>
          </a:p>
          <a:p>
            <a:r>
              <a:rPr lang="en-US" dirty="0"/>
              <a:t>Technological and managerial </a:t>
            </a:r>
            <a:r>
              <a:rPr lang="en-US" dirty="0" smtClean="0"/>
              <a:t>improvements…do </a:t>
            </a:r>
            <a:r>
              <a:rPr lang="en-US" dirty="0"/>
              <a:t>not </a:t>
            </a:r>
            <a:r>
              <a:rPr lang="en-US" dirty="0" smtClean="0"/>
              <a:t> necessarily ensure </a:t>
            </a:r>
            <a:r>
              <a:rPr lang="en-US" dirty="0"/>
              <a:t>achieving  zero emissions </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33</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Trajectory B...Changing  Lifestyle</a:t>
            </a:r>
          </a:p>
        </p:txBody>
      </p:sp>
      <p:sp>
        <p:nvSpPr>
          <p:cNvPr id="4" name="Slide Number Placeholder 3"/>
          <p:cNvSpPr>
            <a:spLocks noGrp="1"/>
          </p:cNvSpPr>
          <p:nvPr>
            <p:ph type="sldNum" sz="quarter" idx="12"/>
          </p:nvPr>
        </p:nvSpPr>
        <p:spPr/>
        <p:txBody>
          <a:bodyPr/>
          <a:lstStyle/>
          <a:p>
            <a:fld id="{4D8021A0-9D5F-4A34-91EE-64829328AFD0}" type="slidenum">
              <a:rPr lang="ru-RU" smtClean="0"/>
              <a:pPr/>
              <a:t>34</a:t>
            </a:fld>
            <a:endParaRPr lang="ru-RU"/>
          </a:p>
        </p:txBody>
      </p:sp>
      <p:sp>
        <p:nvSpPr>
          <p:cNvPr id="3" name="Text Placeholder 2"/>
          <p:cNvSpPr>
            <a:spLocks noGrp="1"/>
          </p:cNvSpPr>
          <p:nvPr>
            <p:ph sz="quarter" idx="1"/>
          </p:nvPr>
        </p:nvSpPr>
        <p:spPr/>
        <p:txBody>
          <a:bodyPr/>
          <a:lstStyle/>
          <a:p>
            <a:r>
              <a:rPr lang="en-US" dirty="0"/>
              <a:t>Technological developments(TD) alone not enough to mitigate climate change </a:t>
            </a:r>
          </a:p>
          <a:p>
            <a:r>
              <a:rPr lang="en-US" dirty="0"/>
              <a:t>TD do not address trends in our consumption patterns inherently greenhouse  gas intensive</a:t>
            </a:r>
          </a:p>
          <a:p>
            <a:r>
              <a:rPr lang="en-US" dirty="0"/>
              <a:t>Our society  is addicted  to oil, coal and other fossil fuels </a:t>
            </a:r>
          </a:p>
          <a:p>
            <a:r>
              <a:rPr lang="en-US" dirty="0"/>
              <a:t>Extreme preferences for unsustainable lifestyle  and consumption  </a:t>
            </a:r>
            <a:r>
              <a:rPr lang="en-US" dirty="0" smtClean="0"/>
              <a:t>patterns</a:t>
            </a:r>
          </a:p>
          <a:p>
            <a:r>
              <a:rPr lang="en-US" dirty="0" smtClean="0"/>
              <a:t>Changing to sustainable lifestyle is the needed lifeline to curb the threats posed by climate change. </a:t>
            </a:r>
          </a:p>
          <a:p>
            <a:r>
              <a:rPr lang="en-US" dirty="0" smtClean="0"/>
              <a:t>We need renewable energy to drive this new way of life.</a:t>
            </a:r>
            <a:endParaRPr lang="en-US" dirty="0"/>
          </a:p>
          <a:p>
            <a:endParaRPr lang="en-US" dirty="0"/>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Renewable Energy</a:t>
            </a:r>
            <a:endParaRPr lang="en-US" dirty="0"/>
          </a:p>
        </p:txBody>
      </p:sp>
      <p:sp>
        <p:nvSpPr>
          <p:cNvPr id="3" name="Slide Number Placeholder 2"/>
          <p:cNvSpPr>
            <a:spLocks noGrp="1"/>
          </p:cNvSpPr>
          <p:nvPr>
            <p:ph type="sldNum" sz="quarter" idx="12"/>
          </p:nvPr>
        </p:nvSpPr>
        <p:spPr/>
        <p:txBody>
          <a:bodyPr/>
          <a:lstStyle/>
          <a:p>
            <a:fld id="{4D8021A0-9D5F-4A34-91EE-64829328AFD0}" type="slidenum">
              <a:rPr lang="ru-RU" smtClean="0"/>
              <a:pPr/>
              <a:t>35</a:t>
            </a:fld>
            <a:endParaRPr lang="ru-RU"/>
          </a:p>
        </p:txBody>
      </p:sp>
      <p:sp>
        <p:nvSpPr>
          <p:cNvPr id="4" name="Content Placeholder 3"/>
          <p:cNvSpPr>
            <a:spLocks noGrp="1"/>
          </p:cNvSpPr>
          <p:nvPr>
            <p:ph sz="quarter" idx="1"/>
          </p:nvPr>
        </p:nvSpPr>
        <p:spPr/>
        <p:txBody>
          <a:bodyPr>
            <a:normAutofit fontScale="92500"/>
          </a:bodyPr>
          <a:lstStyle/>
          <a:p>
            <a:r>
              <a:rPr lang="en-US" dirty="0" smtClean="0"/>
              <a:t>Mitigate GHGs through shift from oil and coal to renewable energy sources…wind turbines, solar panels, hydro dams, etc.</a:t>
            </a:r>
          </a:p>
          <a:p>
            <a:r>
              <a:rPr lang="en-US" dirty="0" smtClean="0"/>
              <a:t>The good news is…enough sunshine reaches the Earth in two hours to meet the world’s energy needs for a year.</a:t>
            </a:r>
          </a:p>
          <a:p>
            <a:r>
              <a:rPr lang="en-US" dirty="0" smtClean="0"/>
              <a:t>Renewable energy source is defined as “a source of energy that is replaced by a natural or carefully controlled process at a rate that is equal to or faster than the rate at which the resource is being consumed”.</a:t>
            </a:r>
          </a:p>
          <a:p>
            <a:r>
              <a:rPr lang="en-US" dirty="0" smtClean="0"/>
              <a:t>Unfortunately we are not yet able to harness this tremendous amount of energy to oust global dependence on fossil fuels once and for all. </a:t>
            </a:r>
            <a:endParaRPr lang="en-US" dirty="0"/>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the Right Energy Choices</a:t>
            </a:r>
            <a:endParaRPr lang="en-US" dirty="0"/>
          </a:p>
        </p:txBody>
      </p:sp>
      <p:sp>
        <p:nvSpPr>
          <p:cNvPr id="3" name="Text Placeholder 2"/>
          <p:cNvSpPr>
            <a:spLocks noGrp="1"/>
          </p:cNvSpPr>
          <p:nvPr>
            <p:ph type="body" idx="2"/>
          </p:nvPr>
        </p:nvSpPr>
        <p:spPr/>
        <p:txBody>
          <a:bodyPr/>
          <a:lstStyle/>
          <a:p>
            <a:r>
              <a:rPr lang="en-US" dirty="0" smtClean="0"/>
              <a:t>TO MEET OUR CURRENT AND FUTURE ENERGY DEMANDS  IN A WAY THAT WILL NOT HARM THE ENVIRONMENT………………..</a:t>
            </a:r>
          </a:p>
          <a:p>
            <a:r>
              <a:rPr lang="en-US" dirty="0" smtClean="0"/>
              <a:t>WE SHOULD PICK ONE OR THE OTHER OF THESE TWO CHOICES:</a:t>
            </a:r>
            <a:endParaRPr lang="en-US" dirty="0"/>
          </a:p>
        </p:txBody>
      </p:sp>
      <p:sp>
        <p:nvSpPr>
          <p:cNvPr id="4" name="Slide Number Placeholder 3"/>
          <p:cNvSpPr>
            <a:spLocks noGrp="1"/>
          </p:cNvSpPr>
          <p:nvPr>
            <p:ph type="sldNum" sz="quarter" idx="12"/>
          </p:nvPr>
        </p:nvSpPr>
        <p:spPr/>
        <p:txBody>
          <a:bodyPr/>
          <a:lstStyle/>
          <a:p>
            <a:fld id="{4D8021A0-9D5F-4A34-91EE-64829328AFD0}" type="slidenum">
              <a:rPr lang="ru-RU" smtClean="0"/>
              <a:pPr/>
              <a:t>36</a:t>
            </a:fld>
            <a:endParaRPr lang="ru-RU"/>
          </a:p>
        </p:txBody>
      </p:sp>
      <p:sp>
        <p:nvSpPr>
          <p:cNvPr id="5" name="Content Placeholder 4"/>
          <p:cNvSpPr>
            <a:spLocks noGrp="1"/>
          </p:cNvSpPr>
          <p:nvPr>
            <p:ph sz="quarter" idx="1"/>
          </p:nvPr>
        </p:nvSpPr>
        <p:spPr/>
        <p:txBody>
          <a:bodyPr/>
          <a:lstStyle/>
          <a:p>
            <a:r>
              <a:rPr lang="en-US" dirty="0" smtClean="0"/>
              <a:t>Use energy from renewable sources such as, sun, wind</a:t>
            </a:r>
          </a:p>
          <a:p>
            <a:endParaRPr lang="en-US" dirty="0" smtClean="0"/>
          </a:p>
          <a:p>
            <a:endParaRPr lang="en-US" dirty="0" smtClean="0"/>
          </a:p>
          <a:p>
            <a:r>
              <a:rPr lang="en-US" dirty="0" smtClean="0"/>
              <a:t>OR</a:t>
            </a:r>
          </a:p>
          <a:p>
            <a:endParaRPr lang="en-US" dirty="0" smtClean="0"/>
          </a:p>
          <a:p>
            <a:endParaRPr lang="en-US" dirty="0" smtClean="0"/>
          </a:p>
          <a:p>
            <a:r>
              <a:rPr lang="en-US" dirty="0" smtClean="0"/>
              <a:t>Use energy in a more efficient and wise way.</a:t>
            </a:r>
          </a:p>
        </p:txBody>
      </p:sp>
      <p:sp>
        <p:nvSpPr>
          <p:cNvPr id="6" name="Footer Placeholder 5"/>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posed</a:t>
            </a:r>
            <a:endParaRPr lang="en-US" dirty="0"/>
          </a:p>
        </p:txBody>
      </p:sp>
      <p:sp>
        <p:nvSpPr>
          <p:cNvPr id="3" name="Slide Number Placeholder 2"/>
          <p:cNvSpPr>
            <a:spLocks noGrp="1"/>
          </p:cNvSpPr>
          <p:nvPr>
            <p:ph type="sldNum" sz="quarter" idx="12"/>
          </p:nvPr>
        </p:nvSpPr>
        <p:spPr/>
        <p:txBody>
          <a:bodyPr/>
          <a:lstStyle/>
          <a:p>
            <a:fld id="{4D8021A0-9D5F-4A34-91EE-64829328AFD0}" type="slidenum">
              <a:rPr lang="ru-RU" smtClean="0"/>
              <a:pPr/>
              <a:t>37</a:t>
            </a:fld>
            <a:endParaRPr lang="ru-RU"/>
          </a:p>
        </p:txBody>
      </p:sp>
      <p:sp>
        <p:nvSpPr>
          <p:cNvPr id="4" name="Content Placeholder 3"/>
          <p:cNvSpPr>
            <a:spLocks noGrp="1"/>
          </p:cNvSpPr>
          <p:nvPr>
            <p:ph sz="quarter" idx="1"/>
          </p:nvPr>
        </p:nvSpPr>
        <p:spPr/>
        <p:txBody>
          <a:bodyPr/>
          <a:lstStyle/>
          <a:p>
            <a:r>
              <a:rPr lang="en-US" dirty="0" smtClean="0"/>
              <a:t>Countries with high carbon footprints may want to continue in their path of consumption;</a:t>
            </a:r>
          </a:p>
          <a:p>
            <a:r>
              <a:rPr lang="en-US" dirty="0" smtClean="0"/>
              <a:t>Those with lower carbon footprint may want to increase their economic activities and develop further.</a:t>
            </a:r>
          </a:p>
          <a:p>
            <a:r>
              <a:rPr lang="en-US" dirty="0" smtClean="0"/>
              <a:t>It is incumbent on the international community to explore and use more renewable energy… as best solution for all.</a:t>
            </a:r>
          </a:p>
          <a:p>
            <a:r>
              <a:rPr lang="en-US" dirty="0" smtClean="0"/>
              <a:t>Key objective…aiming for a fairer carbon lifestyle </a:t>
            </a:r>
            <a:r>
              <a:rPr lang="en-US" smtClean="0"/>
              <a:t>for everyone. </a:t>
            </a:r>
            <a:endParaRPr lang="en-US" dirty="0"/>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Renewable Energy…predictions</a:t>
            </a:r>
            <a:endParaRPr lang="en-US" dirty="0"/>
          </a:p>
        </p:txBody>
      </p:sp>
      <p:sp>
        <p:nvSpPr>
          <p:cNvPr id="3" name="Slide Number Placeholder 2"/>
          <p:cNvSpPr>
            <a:spLocks noGrp="1"/>
          </p:cNvSpPr>
          <p:nvPr>
            <p:ph type="sldNum" sz="quarter" idx="12"/>
          </p:nvPr>
        </p:nvSpPr>
        <p:spPr/>
        <p:txBody>
          <a:bodyPr/>
          <a:lstStyle/>
          <a:p>
            <a:fld id="{4D8021A0-9D5F-4A34-91EE-64829328AFD0}" type="slidenum">
              <a:rPr lang="ru-RU" smtClean="0"/>
              <a:pPr/>
              <a:t>38</a:t>
            </a:fld>
            <a:endParaRPr lang="ru-RU"/>
          </a:p>
        </p:txBody>
      </p:sp>
      <p:sp>
        <p:nvSpPr>
          <p:cNvPr id="4" name="Content Placeholder 3"/>
          <p:cNvSpPr>
            <a:spLocks noGrp="1"/>
          </p:cNvSpPr>
          <p:nvPr>
            <p:ph sz="quarter" idx="1"/>
          </p:nvPr>
        </p:nvSpPr>
        <p:spPr/>
        <p:txBody>
          <a:bodyPr>
            <a:normAutofit lnSpcReduction="10000"/>
          </a:bodyPr>
          <a:lstStyle/>
          <a:p>
            <a:r>
              <a:rPr lang="en-US" dirty="0" smtClean="0"/>
              <a:t>According to scientists, the world can get all the energy it needs from renewable sources… sun, wind, water, biomass, geothermal, etc ‘within a few decades, making oil and coal nearly unnecessary’.</a:t>
            </a:r>
          </a:p>
          <a:p>
            <a:r>
              <a:rPr lang="en-US" dirty="0" smtClean="0"/>
              <a:t>UNEP/UNESCO…predictions…many future careers, such as those in renewable energy and technology sectors, will help shape a green economy, based on sustainable, accessible and clean energy solutions.</a:t>
            </a:r>
          </a:p>
          <a:p>
            <a:r>
              <a:rPr lang="en-US" dirty="0" smtClean="0"/>
              <a:t>UNESCO’s Global Renewable Energy Education and Training Programme…is helping to develop these careers in many developing countries.</a:t>
            </a:r>
          </a:p>
          <a:p>
            <a:endParaRPr lang="en-US" dirty="0"/>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a:t>
            </a:r>
            <a:r>
              <a:rPr lang="en-US" dirty="0"/>
              <a:t>Lifestyle </a:t>
            </a:r>
            <a:r>
              <a:rPr lang="en-US" dirty="0" smtClean="0"/>
              <a:t>[1]</a:t>
            </a:r>
            <a:endParaRPr lang="en-US" dirty="0"/>
          </a:p>
        </p:txBody>
      </p:sp>
      <p:sp>
        <p:nvSpPr>
          <p:cNvPr id="4" name="Slide Number Placeholder 3"/>
          <p:cNvSpPr>
            <a:spLocks noGrp="1"/>
          </p:cNvSpPr>
          <p:nvPr>
            <p:ph type="sldNum" sz="quarter" idx="12"/>
          </p:nvPr>
        </p:nvSpPr>
        <p:spPr/>
        <p:txBody>
          <a:bodyPr/>
          <a:lstStyle/>
          <a:p>
            <a:fld id="{4D8021A0-9D5F-4A34-91EE-64829328AFD0}" type="slidenum">
              <a:rPr lang="ru-RU" smtClean="0"/>
              <a:pPr/>
              <a:t>39</a:t>
            </a:fld>
            <a:endParaRPr lang="ru-RU"/>
          </a:p>
        </p:txBody>
      </p:sp>
      <p:sp>
        <p:nvSpPr>
          <p:cNvPr id="3" name="Text Placeholder 2"/>
          <p:cNvSpPr>
            <a:spLocks noGrp="1"/>
          </p:cNvSpPr>
          <p:nvPr>
            <p:ph sz="quarter" idx="1"/>
          </p:nvPr>
        </p:nvSpPr>
        <p:spPr/>
        <p:txBody>
          <a:bodyPr/>
          <a:lstStyle/>
          <a:p>
            <a:r>
              <a:rPr lang="en-US" dirty="0" smtClean="0"/>
              <a:t>Existing </a:t>
            </a:r>
            <a:r>
              <a:rPr lang="en-US" dirty="0"/>
              <a:t>consumption pattern  based  on assumed unlimited  availability  of natural resources</a:t>
            </a:r>
          </a:p>
          <a:p>
            <a:r>
              <a:rPr lang="en-US" dirty="0"/>
              <a:t>Globalisation  of consumption and production  of goods/international  trade</a:t>
            </a:r>
          </a:p>
          <a:p>
            <a:r>
              <a:rPr lang="en-US" dirty="0"/>
              <a:t>Pressures on the environment  and global  climate </a:t>
            </a:r>
          </a:p>
          <a:p>
            <a:r>
              <a:rPr lang="en-US" dirty="0"/>
              <a:t>Growing  population, incomes...New lifestyle and consumption  preferences/aspirations </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a:t>
            </a:r>
            <a:r>
              <a:rPr lang="en-US" dirty="0"/>
              <a:t>Lifestyle </a:t>
            </a:r>
            <a:r>
              <a:rPr lang="en-US" dirty="0" smtClean="0"/>
              <a:t>[2]</a:t>
            </a:r>
            <a:endParaRPr lang="en-US" dirty="0"/>
          </a:p>
        </p:txBody>
      </p:sp>
      <p:sp>
        <p:nvSpPr>
          <p:cNvPr id="4" name="Slide Number Placeholder 3"/>
          <p:cNvSpPr>
            <a:spLocks noGrp="1"/>
          </p:cNvSpPr>
          <p:nvPr>
            <p:ph type="sldNum" sz="quarter" idx="12"/>
          </p:nvPr>
        </p:nvSpPr>
        <p:spPr/>
        <p:txBody>
          <a:bodyPr/>
          <a:lstStyle/>
          <a:p>
            <a:fld id="{4D8021A0-9D5F-4A34-91EE-64829328AFD0}" type="slidenum">
              <a:rPr lang="ru-RU" smtClean="0"/>
              <a:pPr/>
              <a:t>40</a:t>
            </a:fld>
            <a:endParaRPr lang="ru-RU"/>
          </a:p>
        </p:txBody>
      </p:sp>
      <p:sp>
        <p:nvSpPr>
          <p:cNvPr id="3" name="Text Placeholder 2"/>
          <p:cNvSpPr>
            <a:spLocks noGrp="1"/>
          </p:cNvSpPr>
          <p:nvPr>
            <p:ph sz="quarter" idx="1"/>
          </p:nvPr>
        </p:nvSpPr>
        <p:spPr/>
        <p:txBody>
          <a:bodyPr/>
          <a:lstStyle/>
          <a:p>
            <a:r>
              <a:rPr lang="en-US" dirty="0"/>
              <a:t>Fall-out ...increased demand for:</a:t>
            </a:r>
          </a:p>
          <a:p>
            <a:r>
              <a:rPr lang="en-US" dirty="0"/>
              <a:t>New food diets</a:t>
            </a:r>
          </a:p>
          <a:p>
            <a:r>
              <a:rPr lang="en-US" dirty="0"/>
              <a:t>More cars</a:t>
            </a:r>
          </a:p>
          <a:p>
            <a:r>
              <a:rPr lang="en-US" dirty="0"/>
              <a:t>More electrical  and electronic gadgets </a:t>
            </a:r>
          </a:p>
          <a:p>
            <a:r>
              <a:rPr lang="en-US" dirty="0"/>
              <a:t>GLOBALISATION  BOOSTING  TRADE  IN THESE COMMODITIES </a:t>
            </a:r>
          </a:p>
          <a:p>
            <a:r>
              <a:rPr lang="en-US" dirty="0"/>
              <a:t>Need to ensure global  consumption is more  sustainable and environment /climate  friendly </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a:t>
            </a:r>
            <a:r>
              <a:rPr lang="en-US" dirty="0"/>
              <a:t>Lifestyle </a:t>
            </a:r>
            <a:r>
              <a:rPr lang="en-US" dirty="0" smtClean="0"/>
              <a:t>[3]</a:t>
            </a:r>
            <a:endParaRPr lang="en-US" dirty="0"/>
          </a:p>
        </p:txBody>
      </p:sp>
      <p:sp>
        <p:nvSpPr>
          <p:cNvPr id="4" name="Slide Number Placeholder 3"/>
          <p:cNvSpPr>
            <a:spLocks noGrp="1"/>
          </p:cNvSpPr>
          <p:nvPr>
            <p:ph type="sldNum" sz="quarter" idx="12"/>
          </p:nvPr>
        </p:nvSpPr>
        <p:spPr/>
        <p:txBody>
          <a:bodyPr/>
          <a:lstStyle/>
          <a:p>
            <a:fld id="{4D8021A0-9D5F-4A34-91EE-64829328AFD0}" type="slidenum">
              <a:rPr lang="ru-RU" smtClean="0"/>
              <a:pPr/>
              <a:t>41</a:t>
            </a:fld>
            <a:endParaRPr lang="ru-RU"/>
          </a:p>
        </p:txBody>
      </p:sp>
      <p:sp>
        <p:nvSpPr>
          <p:cNvPr id="3" name="Text Placeholder 2"/>
          <p:cNvSpPr>
            <a:spLocks noGrp="1"/>
          </p:cNvSpPr>
          <p:nvPr>
            <p:ph sz="quarter" idx="1"/>
          </p:nvPr>
        </p:nvSpPr>
        <p:spPr/>
        <p:txBody>
          <a:bodyPr/>
          <a:lstStyle/>
          <a:p>
            <a:r>
              <a:rPr lang="en-US" dirty="0"/>
              <a:t>To avoid increasing level of damage caused by climate change and greenhouse  gas emissions </a:t>
            </a:r>
          </a:p>
          <a:p>
            <a:r>
              <a:rPr lang="en-US" dirty="0"/>
              <a:t>Greenpeace has proposed that...</a:t>
            </a:r>
          </a:p>
          <a:p>
            <a:r>
              <a:rPr lang="en-US" dirty="0"/>
              <a:t>Consumption is reduced in high-income countries and,</a:t>
            </a:r>
          </a:p>
          <a:p>
            <a:r>
              <a:rPr lang="en-US" dirty="0"/>
              <a:t>Slowed down  in developing countries </a:t>
            </a:r>
          </a:p>
          <a:p>
            <a:r>
              <a:rPr lang="en-US" dirty="0"/>
              <a:t>Lifestyle  changes possible  with regard to all our consumption  patterns...Greenpeace </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Carbon  Footprints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42</a:t>
            </a:fld>
            <a:endParaRPr lang="ru-RU"/>
          </a:p>
        </p:txBody>
      </p:sp>
      <p:pic>
        <p:nvPicPr>
          <p:cNvPr id="59" name="Picture"/>
          <p:cNvPicPr/>
          <p:nvPr/>
        </p:nvPicPr>
        <p:blipFill>
          <a:blip r:embed="rId2"/>
          <a:stretch>
            <a:fillRect/>
          </a:stretch>
        </p:blipFill>
        <p:spPr>
          <a:xfrm>
            <a:off x="72099" y="1296940"/>
            <a:ext cx="9144001" cy="5130800"/>
          </a:xfrm>
          <a:prstGeom prst="rect">
            <a:avLst/>
          </a:prstGeom>
          <a:noFill/>
        </p:spPr>
      </p:pic>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low-carbon lifestyle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43</a:t>
            </a:fld>
            <a:endParaRPr lang="ru-RU"/>
          </a:p>
        </p:txBody>
      </p:sp>
      <p:sp>
        <p:nvSpPr>
          <p:cNvPr id="3" name="Text Placeholder 2"/>
          <p:cNvSpPr>
            <a:spLocks noGrp="1"/>
          </p:cNvSpPr>
          <p:nvPr>
            <p:ph sz="quarter" idx="1"/>
          </p:nvPr>
        </p:nvSpPr>
        <p:spPr/>
        <p:txBody>
          <a:bodyPr/>
          <a:lstStyle/>
          <a:p>
            <a:r>
              <a:rPr lang="en-US" dirty="0"/>
              <a:t>Creates less carbon dioxide  and greenhouse  gases and ensure:</a:t>
            </a:r>
          </a:p>
          <a:p>
            <a:r>
              <a:rPr lang="en-US" dirty="0"/>
              <a:t>Renewable sources of energy </a:t>
            </a:r>
          </a:p>
          <a:p>
            <a:r>
              <a:rPr lang="en-US" dirty="0"/>
              <a:t>Less travel, especially  by air and car</a:t>
            </a:r>
          </a:p>
          <a:p>
            <a:r>
              <a:rPr lang="en-US" dirty="0"/>
              <a:t>More efficient  use of energy in appliances and homes/offices</a:t>
            </a:r>
          </a:p>
          <a:p>
            <a:r>
              <a:rPr lang="en-US" dirty="0"/>
              <a:t>More energy  efficient production  of food  and other goods </a:t>
            </a:r>
          </a:p>
          <a:p>
            <a:r>
              <a:rPr lang="en-US" dirty="0"/>
              <a:t>Fewer and more  locally produced  consumer  goods.</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 of the Marrakech Task Force on Sustainable Lifestyles:</a:t>
            </a:r>
            <a:endParaRPr lang="en-US" dirty="0"/>
          </a:p>
        </p:txBody>
      </p:sp>
      <p:sp>
        <p:nvSpPr>
          <p:cNvPr id="3" name="Text Placeholder 2"/>
          <p:cNvSpPr>
            <a:spLocks noGrp="1"/>
          </p:cNvSpPr>
          <p:nvPr>
            <p:ph type="body" idx="1"/>
          </p:nvPr>
        </p:nvSpPr>
        <p:spPr/>
        <p:txBody>
          <a:bodyPr/>
          <a:lstStyle/>
          <a:p>
            <a:r>
              <a:rPr lang="en-US" dirty="0" smtClean="0"/>
              <a:t>Rethinking our ways of living</a:t>
            </a:r>
            <a:endParaRPr lang="en-US" dirty="0"/>
          </a:p>
        </p:txBody>
      </p:sp>
      <p:sp>
        <p:nvSpPr>
          <p:cNvPr id="4" name="Text Placeholder 3"/>
          <p:cNvSpPr>
            <a:spLocks noGrp="1"/>
          </p:cNvSpPr>
          <p:nvPr>
            <p:ph type="body" sz="half" idx="3"/>
          </p:nvPr>
        </p:nvSpPr>
        <p:spPr/>
        <p:txBody>
          <a:bodyPr/>
          <a:lstStyle/>
          <a:p>
            <a:r>
              <a:rPr lang="en-US" dirty="0" smtClean="0"/>
              <a:t>Living in harmony with our natural environment</a:t>
            </a:r>
            <a:endParaRPr lang="en-US" dirty="0"/>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44</a:t>
            </a:fld>
            <a:endParaRPr lang="ru-RU"/>
          </a:p>
        </p:txBody>
      </p:sp>
      <p:sp>
        <p:nvSpPr>
          <p:cNvPr id="7" name="Content Placeholder 6"/>
          <p:cNvSpPr>
            <a:spLocks noGrp="1"/>
          </p:cNvSpPr>
          <p:nvPr>
            <p:ph sz="half" idx="2"/>
          </p:nvPr>
        </p:nvSpPr>
        <p:spPr/>
        <p:txBody>
          <a:bodyPr/>
          <a:lstStyle/>
          <a:p>
            <a:r>
              <a:rPr lang="en-US" dirty="0" smtClean="0"/>
              <a:t>At home and at work our choices on:</a:t>
            </a:r>
          </a:p>
          <a:p>
            <a:r>
              <a:rPr lang="en-US" dirty="0" smtClean="0"/>
              <a:t>Energy use</a:t>
            </a:r>
          </a:p>
          <a:p>
            <a:r>
              <a:rPr lang="en-US" dirty="0" smtClean="0"/>
              <a:t>Transport</a:t>
            </a:r>
          </a:p>
          <a:p>
            <a:r>
              <a:rPr lang="en-US" dirty="0" smtClean="0"/>
              <a:t>Food</a:t>
            </a:r>
          </a:p>
          <a:p>
            <a:r>
              <a:rPr lang="en-US" dirty="0" smtClean="0"/>
              <a:t>Waste </a:t>
            </a:r>
          </a:p>
          <a:p>
            <a:r>
              <a:rPr lang="en-US" dirty="0" smtClean="0"/>
              <a:t>Communication</a:t>
            </a:r>
            <a:endParaRPr lang="en-US" dirty="0"/>
          </a:p>
        </p:txBody>
      </p:sp>
      <p:sp>
        <p:nvSpPr>
          <p:cNvPr id="8" name="Content Placeholder 7"/>
          <p:cNvSpPr>
            <a:spLocks noGrp="1"/>
          </p:cNvSpPr>
          <p:nvPr>
            <p:ph sz="half" idx="4"/>
          </p:nvPr>
        </p:nvSpPr>
        <p:spPr/>
        <p:txBody>
          <a:bodyPr/>
          <a:lstStyle/>
          <a:p>
            <a:r>
              <a:rPr lang="en-US" dirty="0" smtClean="0"/>
              <a:t>How we socialize</a:t>
            </a:r>
          </a:p>
          <a:p>
            <a:r>
              <a:rPr lang="en-US" dirty="0" smtClean="0"/>
              <a:t>Exchange</a:t>
            </a:r>
          </a:p>
          <a:p>
            <a:r>
              <a:rPr lang="en-US" dirty="0" smtClean="0"/>
              <a:t>Share </a:t>
            </a:r>
          </a:p>
          <a:p>
            <a:r>
              <a:rPr lang="en-US" dirty="0" smtClean="0"/>
              <a:t>Educate, and</a:t>
            </a:r>
          </a:p>
          <a:p>
            <a:r>
              <a:rPr lang="en-US" dirty="0" smtClean="0"/>
              <a:t>Build identities</a:t>
            </a:r>
          </a:p>
          <a:p>
            <a:pPr>
              <a:buNone/>
            </a:pPr>
            <a:r>
              <a:rPr lang="en-US" dirty="0" smtClean="0"/>
              <a:t>Contribute towards building sustainable lifestyles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45</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46</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47</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48</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49</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50</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p:cNvPicPr/>
          <p:nvPr/>
        </p:nvPicPr>
        <p:blipFill>
          <a:blip r:embed="rId2"/>
          <a:stretch>
            <a:fillRect/>
          </a:stretch>
        </p:blipFill>
        <p:spPr>
          <a:xfrm>
            <a:off x="-52020" y="1300359"/>
            <a:ext cx="9144002"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51</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347" y="227709"/>
            <a:ext cx="8229601" cy="1143000"/>
          </a:xfrm>
        </p:spPr>
        <p:txBody>
          <a:bodyPr/>
          <a:lstStyle/>
          <a:p>
            <a:r>
              <a:rPr lang="en-US" dirty="0"/>
              <a:t>Transportation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52</a:t>
            </a:fld>
            <a:endParaRPr lang="ru-RU"/>
          </a:p>
        </p:txBody>
      </p:sp>
      <p:sp>
        <p:nvSpPr>
          <p:cNvPr id="3" name="Text Placeholder 2"/>
          <p:cNvSpPr>
            <a:spLocks noGrp="1"/>
          </p:cNvSpPr>
          <p:nvPr>
            <p:ph sz="quarter" idx="1"/>
          </p:nvPr>
        </p:nvSpPr>
        <p:spPr/>
        <p:txBody>
          <a:bodyPr/>
          <a:lstStyle/>
          <a:p>
            <a:r>
              <a:rPr lang="en-US" dirty="0"/>
              <a:t>Promote  use of low-carbon vehicles</a:t>
            </a:r>
          </a:p>
          <a:p>
            <a:r>
              <a:rPr lang="en-US" dirty="0"/>
              <a:t>Reduce amount of kilometres  driven...by</a:t>
            </a:r>
          </a:p>
          <a:p>
            <a:r>
              <a:rPr lang="en-US" dirty="0"/>
              <a:t>Reducing the need for transport</a:t>
            </a:r>
          </a:p>
          <a:p>
            <a:r>
              <a:rPr lang="en-US" dirty="0"/>
              <a:t>Shifting people  to non-motorised transport </a:t>
            </a:r>
          </a:p>
          <a:p>
            <a:r>
              <a:rPr lang="en-US" dirty="0"/>
              <a:t>Changing transport modes for people and freight to less emitting means e.g. rail and public  transport  instead  of cars, trucks  and planes</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Meat and dairy consumption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53</a:t>
            </a:fld>
            <a:endParaRPr lang="ru-RU"/>
          </a:p>
        </p:txBody>
      </p:sp>
      <p:sp>
        <p:nvSpPr>
          <p:cNvPr id="3" name="Text Placeholder 2"/>
          <p:cNvSpPr>
            <a:spLocks noGrp="1"/>
          </p:cNvSpPr>
          <p:nvPr>
            <p:ph sz="quarter" idx="1"/>
          </p:nvPr>
        </p:nvSpPr>
        <p:spPr/>
        <p:txBody>
          <a:bodyPr/>
          <a:lstStyle/>
          <a:p>
            <a:r>
              <a:rPr lang="en-US" dirty="0"/>
              <a:t>Meat is a very carbon-intensive  commodity </a:t>
            </a:r>
          </a:p>
          <a:p>
            <a:r>
              <a:rPr lang="en-US" dirty="0"/>
              <a:t>Greenpeace proposes a decrease in average worldwide  consumption of animal products </a:t>
            </a:r>
          </a:p>
          <a:p>
            <a:r>
              <a:rPr lang="en-US" dirty="0"/>
              <a:t>Advantage for climate and reduce negative  health impacts of meat consumption </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and electronic appliances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54</a:t>
            </a:fld>
            <a:endParaRPr lang="ru-RU"/>
          </a:p>
        </p:txBody>
      </p:sp>
      <p:sp>
        <p:nvSpPr>
          <p:cNvPr id="3" name="Text Placeholder 2"/>
          <p:cNvSpPr>
            <a:spLocks noGrp="1"/>
          </p:cNvSpPr>
          <p:nvPr>
            <p:ph sz="quarter" idx="1"/>
          </p:nvPr>
        </p:nvSpPr>
        <p:spPr/>
        <p:txBody>
          <a:bodyPr/>
          <a:lstStyle/>
          <a:p>
            <a:r>
              <a:rPr lang="en-US" dirty="0"/>
              <a:t>Increase  in households' electrical  and electronic  gadgets </a:t>
            </a:r>
          </a:p>
          <a:p>
            <a:r>
              <a:rPr lang="en-US" dirty="0"/>
              <a:t>Query...the necessity of most of these????</a:t>
            </a:r>
          </a:p>
          <a:p>
            <a:r>
              <a:rPr lang="en-US" dirty="0"/>
              <a:t>Re-evaluating the way we use electricity </a:t>
            </a:r>
          </a:p>
          <a:p>
            <a:r>
              <a:rPr lang="en-US" dirty="0"/>
              <a:t>Do we really need our electrical  and electronic  gadget or whether  we can do without  it</a:t>
            </a:r>
          </a:p>
          <a:p>
            <a:r>
              <a:rPr lang="en-US" dirty="0"/>
              <a:t>Reducing electricity  use through implementing  policies and awareness  raising  </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p:cNvPicPr/>
          <p:nvPr/>
        </p:nvPicPr>
        <p:blipFill>
          <a:blip r:embed="rId2"/>
          <a:stretch>
            <a:fillRect/>
          </a:stretch>
        </p:blipFill>
        <p:spPr>
          <a:xfrm>
            <a:off x="0" y="863600"/>
            <a:ext cx="9144000" cy="5130800"/>
          </a:xfrm>
          <a:prstGeom prst="rect">
            <a:avLst/>
          </a:prstGeom>
          <a:noFill/>
        </p:spPr>
      </p:pic>
      <p:sp>
        <p:nvSpPr>
          <p:cNvPr id="3" name="Slide Number Placeholder 2"/>
          <p:cNvSpPr>
            <a:spLocks noGrp="1"/>
          </p:cNvSpPr>
          <p:nvPr>
            <p:ph type="sldNum" sz="quarter" idx="12"/>
          </p:nvPr>
        </p:nvSpPr>
        <p:spPr/>
        <p:txBody>
          <a:bodyPr/>
          <a:lstStyle/>
          <a:p>
            <a:fld id="{4D8021A0-9D5F-4A34-91EE-64829328AFD0}" type="slidenum">
              <a:rPr lang="ru-RU" smtClean="0"/>
              <a:pPr/>
              <a:t>55</a:t>
            </a:fld>
            <a:endParaRPr lang="ru-RU"/>
          </a:p>
        </p:txBody>
      </p:sp>
      <p:sp>
        <p:nvSpPr>
          <p:cNvPr id="4" name="Footer Placeholder 3"/>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it Do-able???</a:t>
            </a:r>
          </a:p>
        </p:txBody>
      </p:sp>
      <p:sp>
        <p:nvSpPr>
          <p:cNvPr id="4" name="Slide Number Placeholder 3"/>
          <p:cNvSpPr>
            <a:spLocks noGrp="1"/>
          </p:cNvSpPr>
          <p:nvPr>
            <p:ph type="sldNum" sz="quarter" idx="12"/>
          </p:nvPr>
        </p:nvSpPr>
        <p:spPr/>
        <p:txBody>
          <a:bodyPr/>
          <a:lstStyle/>
          <a:p>
            <a:fld id="{4D8021A0-9D5F-4A34-91EE-64829328AFD0}" type="slidenum">
              <a:rPr lang="ru-RU" smtClean="0"/>
              <a:pPr/>
              <a:t>56</a:t>
            </a:fld>
            <a:endParaRPr lang="ru-RU"/>
          </a:p>
        </p:txBody>
      </p:sp>
      <p:sp>
        <p:nvSpPr>
          <p:cNvPr id="3" name="Text Placeholder 2"/>
          <p:cNvSpPr>
            <a:spLocks noGrp="1"/>
          </p:cNvSpPr>
          <p:nvPr>
            <p:ph sz="quarter" idx="1"/>
          </p:nvPr>
        </p:nvSpPr>
        <p:spPr/>
        <p:txBody>
          <a:bodyPr/>
          <a:lstStyle/>
          <a:p>
            <a:r>
              <a:rPr lang="en-US" dirty="0"/>
              <a:t>Certainly!</a:t>
            </a:r>
          </a:p>
          <a:p>
            <a:pPr>
              <a:buNone/>
            </a:pPr>
            <a:r>
              <a:rPr lang="en-US" dirty="0"/>
              <a:t>The challenges associated with climate change give high consumers of goods, products, fossil  fuel energy, etc at global national, state, community and individual /personal scales good reasons to embrace  the advantages and change  to a low-carbon economy.</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Advantages  of a low-carbon lifestyle  include:</a:t>
            </a:r>
          </a:p>
        </p:txBody>
      </p:sp>
      <p:sp>
        <p:nvSpPr>
          <p:cNvPr id="4" name="Slide Number Placeholder 3"/>
          <p:cNvSpPr>
            <a:spLocks noGrp="1"/>
          </p:cNvSpPr>
          <p:nvPr>
            <p:ph type="sldNum" sz="quarter" idx="12"/>
          </p:nvPr>
        </p:nvSpPr>
        <p:spPr/>
        <p:txBody>
          <a:bodyPr/>
          <a:lstStyle/>
          <a:p>
            <a:fld id="{4D8021A0-9D5F-4A34-91EE-64829328AFD0}" type="slidenum">
              <a:rPr lang="ru-RU" smtClean="0"/>
              <a:pPr/>
              <a:t>57</a:t>
            </a:fld>
            <a:endParaRPr lang="ru-RU"/>
          </a:p>
        </p:txBody>
      </p:sp>
      <p:sp>
        <p:nvSpPr>
          <p:cNvPr id="3" name="Text Placeholder 2"/>
          <p:cNvSpPr>
            <a:spLocks noGrp="1"/>
          </p:cNvSpPr>
          <p:nvPr>
            <p:ph sz="quarter" idx="1"/>
          </p:nvPr>
        </p:nvSpPr>
        <p:spPr/>
        <p:txBody>
          <a:bodyPr/>
          <a:lstStyle/>
          <a:p>
            <a:r>
              <a:rPr lang="en-US" dirty="0"/>
              <a:t>Being  creative  and innovative to improve our lives, health, wellbeing  and environment </a:t>
            </a:r>
          </a:p>
          <a:p>
            <a:r>
              <a:rPr lang="en-US" dirty="0"/>
              <a:t>Exploring  ways of working and living  together</a:t>
            </a:r>
          </a:p>
          <a:p>
            <a:r>
              <a:rPr lang="en-US" dirty="0"/>
              <a:t>Setting an example  for others</a:t>
            </a:r>
          </a:p>
          <a:p>
            <a:r>
              <a:rPr lang="en-US" dirty="0"/>
              <a:t>Improving  skills of working with  the natural environment </a:t>
            </a:r>
          </a:p>
          <a:p>
            <a:r>
              <a:rPr lang="en-US" dirty="0"/>
              <a:t>Caring for less advantaged people and being fair to all.</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low-carbon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58</a:t>
            </a:fld>
            <a:endParaRPr lang="ru-RU"/>
          </a:p>
        </p:txBody>
      </p:sp>
      <p:sp>
        <p:nvSpPr>
          <p:cNvPr id="3" name="Text Placeholder 2"/>
          <p:cNvSpPr>
            <a:spLocks noGrp="1"/>
          </p:cNvSpPr>
          <p:nvPr>
            <p:ph sz="quarter" idx="1"/>
          </p:nvPr>
        </p:nvSpPr>
        <p:spPr/>
        <p:txBody>
          <a:bodyPr/>
          <a:lstStyle/>
          <a:p>
            <a:r>
              <a:rPr lang="en-US" dirty="0"/>
              <a:t>Having concern for future generation and the well-being  of our families </a:t>
            </a:r>
          </a:p>
          <a:p>
            <a:r>
              <a:rPr lang="en-US" dirty="0"/>
              <a:t>Being  well prepared for the future </a:t>
            </a:r>
          </a:p>
          <a:p>
            <a:r>
              <a:rPr lang="en-US" dirty="0"/>
              <a:t>Securing local supplies  and being  self sufficient </a:t>
            </a:r>
          </a:p>
          <a:p>
            <a:r>
              <a:rPr lang="en-US" dirty="0"/>
              <a:t>Experiencing fewer  emergencies  and disasters</a:t>
            </a:r>
          </a:p>
          <a:p>
            <a:r>
              <a:rPr lang="en-US" dirty="0"/>
              <a:t>Experiencing less forced migration due to sea level rise and extreme changes  of climate</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4" name="Slide Number Placeholder 3"/>
          <p:cNvSpPr>
            <a:spLocks noGrp="1"/>
          </p:cNvSpPr>
          <p:nvPr>
            <p:ph type="sldNum" sz="quarter" idx="12"/>
          </p:nvPr>
        </p:nvSpPr>
        <p:spPr/>
        <p:txBody>
          <a:bodyPr/>
          <a:lstStyle/>
          <a:p>
            <a:fld id="{4D8021A0-9D5F-4A34-91EE-64829328AFD0}" type="slidenum">
              <a:rPr lang="ru-RU" smtClean="0"/>
              <a:pPr/>
              <a:t>59</a:t>
            </a:fld>
            <a:endParaRPr lang="ru-RU"/>
          </a:p>
        </p:txBody>
      </p:sp>
      <p:sp>
        <p:nvSpPr>
          <p:cNvPr id="3" name="Text Placeholder 2"/>
          <p:cNvSpPr>
            <a:spLocks noGrp="1"/>
          </p:cNvSpPr>
          <p:nvPr>
            <p:ph sz="quarter" idx="1"/>
          </p:nvPr>
        </p:nvSpPr>
        <p:spPr/>
        <p:txBody>
          <a:bodyPr>
            <a:normAutofit fontScale="92500" lnSpcReduction="10000"/>
          </a:bodyPr>
          <a:lstStyle/>
          <a:p>
            <a:r>
              <a:rPr lang="en-US" dirty="0" smtClean="0"/>
              <a:t>The Environment and the energy need of man are “bedfellows” …vital for the sustenance of a “good life” on Earth.</a:t>
            </a:r>
          </a:p>
          <a:p>
            <a:r>
              <a:rPr lang="en-US" dirty="0" smtClean="0"/>
              <a:t>These two must not be “strange bedfellows” for us to have the “good life” here in this one and only environment that sustains life.</a:t>
            </a:r>
          </a:p>
          <a:p>
            <a:r>
              <a:rPr lang="en-US" dirty="0" smtClean="0"/>
              <a:t>Good life requires good health, happiness and prosperity.</a:t>
            </a:r>
          </a:p>
          <a:p>
            <a:r>
              <a:rPr lang="en-US" dirty="0" smtClean="0"/>
              <a:t>Climate change poses a challenge to the realization of the good life we desire.</a:t>
            </a:r>
          </a:p>
          <a:p>
            <a:r>
              <a:rPr lang="en-US" dirty="0" smtClean="0"/>
              <a:t>The glaring challenges posed by climate change gives high consumers of energy strong reasons to change to low carbon lifestyle.</a:t>
            </a:r>
          </a:p>
          <a:p>
            <a:r>
              <a:rPr lang="en-US" dirty="0" smtClean="0"/>
              <a:t>TURN OFF THE HEAT COOKING THE PLANET now…with sustainable lifestyle.</a:t>
            </a:r>
            <a:endParaRPr lang="en-US" dirty="0"/>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Okorodudu-Fubara, M.T. (Prof), 2015.</a:t>
            </a:r>
            <a:endParaRPr lang="ru-RU"/>
          </a:p>
        </p:txBody>
      </p:sp>
      <p:sp>
        <p:nvSpPr>
          <p:cNvPr id="3" name="Slide Number Placeholder 2"/>
          <p:cNvSpPr>
            <a:spLocks noGrp="1"/>
          </p:cNvSpPr>
          <p:nvPr>
            <p:ph type="sldNum" sz="quarter" idx="12"/>
          </p:nvPr>
        </p:nvSpPr>
        <p:spPr/>
        <p:txBody>
          <a:bodyPr/>
          <a:lstStyle/>
          <a:p>
            <a:fld id="{4D8021A0-9D5F-4A34-91EE-64829328AFD0}" type="slidenum">
              <a:rPr lang="ru-RU" smtClean="0"/>
              <a:pPr/>
              <a:t>60</a:t>
            </a:fld>
            <a:endParaRPr lang="ru-RU"/>
          </a:p>
        </p:txBody>
      </p:sp>
      <p:pic>
        <p:nvPicPr>
          <p:cNvPr id="1026" name="Picture 2" descr="C:\Documents and Settings\PROF M FUBARA\Desktop\frog1.jpg"/>
          <p:cNvPicPr>
            <a:picLocks noChangeAspect="1" noChangeArrowheads="1"/>
          </p:cNvPicPr>
          <p:nvPr/>
        </p:nvPicPr>
        <p:blipFill>
          <a:blip r:embed="rId2"/>
          <a:srcRect/>
          <a:stretch>
            <a:fillRect/>
          </a:stretch>
        </p:blipFill>
        <p:spPr bwMode="auto">
          <a:xfrm>
            <a:off x="1609725" y="785794"/>
            <a:ext cx="5924550" cy="4786331"/>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Reflections (1)…</a:t>
            </a:r>
            <a:endParaRPr lang="en-US" dirty="0"/>
          </a:p>
        </p:txBody>
      </p:sp>
      <p:sp>
        <p:nvSpPr>
          <p:cNvPr id="3" name="Footer Placeholder 2"/>
          <p:cNvSpPr>
            <a:spLocks noGrp="1"/>
          </p:cNvSpPr>
          <p:nvPr>
            <p:ph type="ftr" sz="quarter" idx="11"/>
          </p:nvPr>
        </p:nvSpPr>
        <p:spPr/>
        <p:txBody>
          <a:bodyPr/>
          <a:lstStyle/>
          <a:p>
            <a:r>
              <a:rPr lang="en-US" smtClean="0"/>
              <a:t>Okorodudu-Fubara, M.T. (Prof), 2015.</a:t>
            </a:r>
            <a:endParaRPr lang="ru-RU"/>
          </a:p>
        </p:txBody>
      </p:sp>
      <p:sp>
        <p:nvSpPr>
          <p:cNvPr id="4" name="Slide Number Placeholder 3"/>
          <p:cNvSpPr>
            <a:spLocks noGrp="1"/>
          </p:cNvSpPr>
          <p:nvPr>
            <p:ph type="sldNum" sz="quarter" idx="12"/>
          </p:nvPr>
        </p:nvSpPr>
        <p:spPr/>
        <p:txBody>
          <a:bodyPr/>
          <a:lstStyle/>
          <a:p>
            <a:fld id="{4D8021A0-9D5F-4A34-91EE-64829328AFD0}" type="slidenum">
              <a:rPr lang="ru-RU" smtClean="0"/>
              <a:pPr/>
              <a:t>61</a:t>
            </a:fld>
            <a:endParaRPr lang="ru-RU"/>
          </a:p>
        </p:txBody>
      </p:sp>
      <p:sp>
        <p:nvSpPr>
          <p:cNvPr id="5" name="Content Placeholder 4"/>
          <p:cNvSpPr>
            <a:spLocks noGrp="1"/>
          </p:cNvSpPr>
          <p:nvPr>
            <p:ph sz="quarter" idx="1"/>
          </p:nvPr>
        </p:nvSpPr>
        <p:spPr/>
        <p:txBody>
          <a:bodyPr/>
          <a:lstStyle/>
          <a:p>
            <a:r>
              <a:rPr lang="en-US" dirty="0" smtClean="0"/>
              <a:t>Put a frog in a vessel of water and start heating the water.</a:t>
            </a:r>
          </a:p>
          <a:p>
            <a:r>
              <a:rPr lang="en-US" dirty="0" smtClean="0"/>
              <a:t>As the temperature of the water rises, the frog is able to adjust its body temperature accordingly.</a:t>
            </a:r>
          </a:p>
          <a:p>
            <a:r>
              <a:rPr lang="en-US" dirty="0" smtClean="0"/>
              <a:t>The frog keeps on adjusting with increases in temperature…</a:t>
            </a:r>
          </a:p>
          <a:p>
            <a:r>
              <a:rPr lang="en-US" dirty="0" smtClean="0"/>
              <a:t>Just when the water is about to reach boiling point, the frog is not able to adjust anymore…</a:t>
            </a:r>
          </a:p>
          <a:p>
            <a:r>
              <a:rPr lang="en-US" dirty="0" smtClean="0"/>
              <a:t>At that point the frog decides to jump out…</a:t>
            </a:r>
          </a:p>
          <a:p>
            <a:r>
              <a:rPr lang="en-US" dirty="0" smtClean="0"/>
              <a:t>The frog tries to jump but is unable to do so, because it has lost all its strength adjusting with the rising temperature…</a:t>
            </a:r>
          </a:p>
          <a:p>
            <a:r>
              <a:rPr lang="en-US" dirty="0" smtClean="0"/>
              <a:t>Very soon the frog dies.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Reflections (2)…</a:t>
            </a:r>
            <a:endParaRPr lang="en-US" dirty="0"/>
          </a:p>
        </p:txBody>
      </p:sp>
      <p:sp>
        <p:nvSpPr>
          <p:cNvPr id="3" name="Footer Placeholder 2"/>
          <p:cNvSpPr>
            <a:spLocks noGrp="1"/>
          </p:cNvSpPr>
          <p:nvPr>
            <p:ph type="ftr" sz="quarter" idx="11"/>
          </p:nvPr>
        </p:nvSpPr>
        <p:spPr/>
        <p:txBody>
          <a:bodyPr/>
          <a:lstStyle/>
          <a:p>
            <a:r>
              <a:rPr lang="en-US" smtClean="0"/>
              <a:t>Okorodudu-Fubara, M.T. (Prof), 2015.</a:t>
            </a:r>
            <a:endParaRPr lang="ru-RU"/>
          </a:p>
        </p:txBody>
      </p:sp>
      <p:sp>
        <p:nvSpPr>
          <p:cNvPr id="4" name="Slide Number Placeholder 3"/>
          <p:cNvSpPr>
            <a:spLocks noGrp="1"/>
          </p:cNvSpPr>
          <p:nvPr>
            <p:ph type="sldNum" sz="quarter" idx="12"/>
          </p:nvPr>
        </p:nvSpPr>
        <p:spPr/>
        <p:txBody>
          <a:bodyPr/>
          <a:lstStyle/>
          <a:p>
            <a:fld id="{4D8021A0-9D5F-4A34-91EE-64829328AFD0}" type="slidenum">
              <a:rPr lang="ru-RU" smtClean="0"/>
              <a:pPr/>
              <a:t>62</a:t>
            </a:fld>
            <a:endParaRPr lang="ru-RU"/>
          </a:p>
        </p:txBody>
      </p:sp>
      <p:sp>
        <p:nvSpPr>
          <p:cNvPr id="5" name="Content Placeholder 4"/>
          <p:cNvSpPr>
            <a:spLocks noGrp="1"/>
          </p:cNvSpPr>
          <p:nvPr>
            <p:ph sz="quarter" idx="1"/>
          </p:nvPr>
        </p:nvSpPr>
        <p:spPr/>
        <p:txBody>
          <a:bodyPr/>
          <a:lstStyle/>
          <a:p>
            <a:r>
              <a:rPr lang="en-US" dirty="0" smtClean="0"/>
              <a:t>What killed the frog?</a:t>
            </a:r>
          </a:p>
          <a:p>
            <a:r>
              <a:rPr lang="en-US" dirty="0" smtClean="0"/>
              <a:t>Many of us would say the boiling water…</a:t>
            </a:r>
          </a:p>
          <a:p>
            <a:r>
              <a:rPr lang="en-US" dirty="0" smtClean="0"/>
              <a:t>But the truth is what killed the frog was its own inability to decide when it had to jump out.</a:t>
            </a:r>
          </a:p>
          <a:p>
            <a:r>
              <a:rPr lang="en-US" dirty="0" smtClean="0"/>
              <a:t>We all need to adjust with people and situations, but we need to be sure when we need to take the rightful decision. Because no one else might get hurt at the end of the tunnel but you.</a:t>
            </a:r>
          </a:p>
          <a:p>
            <a:pPr>
              <a:buNone/>
            </a:pP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Reflections (3)…</a:t>
            </a:r>
            <a:endParaRPr lang="en-US" dirty="0"/>
          </a:p>
        </p:txBody>
      </p:sp>
      <p:sp>
        <p:nvSpPr>
          <p:cNvPr id="3" name="Footer Placeholder 2"/>
          <p:cNvSpPr>
            <a:spLocks noGrp="1"/>
          </p:cNvSpPr>
          <p:nvPr>
            <p:ph type="ftr" sz="quarter" idx="11"/>
          </p:nvPr>
        </p:nvSpPr>
        <p:spPr/>
        <p:txBody>
          <a:bodyPr/>
          <a:lstStyle/>
          <a:p>
            <a:r>
              <a:rPr lang="en-US" smtClean="0"/>
              <a:t>Okorodudu-Fubara, M.T. (Prof), 2015.</a:t>
            </a:r>
            <a:endParaRPr lang="ru-RU"/>
          </a:p>
        </p:txBody>
      </p:sp>
      <p:sp>
        <p:nvSpPr>
          <p:cNvPr id="4" name="Slide Number Placeholder 3"/>
          <p:cNvSpPr>
            <a:spLocks noGrp="1"/>
          </p:cNvSpPr>
          <p:nvPr>
            <p:ph type="sldNum" sz="quarter" idx="12"/>
          </p:nvPr>
        </p:nvSpPr>
        <p:spPr/>
        <p:txBody>
          <a:bodyPr/>
          <a:lstStyle/>
          <a:p>
            <a:fld id="{4D8021A0-9D5F-4A34-91EE-64829328AFD0}" type="slidenum">
              <a:rPr lang="ru-RU" smtClean="0"/>
              <a:pPr/>
              <a:t>63</a:t>
            </a:fld>
            <a:endParaRPr lang="ru-RU"/>
          </a:p>
        </p:txBody>
      </p:sp>
      <p:sp>
        <p:nvSpPr>
          <p:cNvPr id="5" name="Content Placeholder 4"/>
          <p:cNvSpPr>
            <a:spLocks noGrp="1"/>
          </p:cNvSpPr>
          <p:nvPr>
            <p:ph sz="quarter" idx="1"/>
          </p:nvPr>
        </p:nvSpPr>
        <p:spPr/>
        <p:txBody>
          <a:bodyPr/>
          <a:lstStyle/>
          <a:p>
            <a:r>
              <a:rPr lang="en-US" dirty="0" smtClean="0"/>
              <a:t>There are times when we need  to face the situation and take the appropriate action…</a:t>
            </a:r>
          </a:p>
          <a:p>
            <a:r>
              <a:rPr lang="en-US" dirty="0" smtClean="0"/>
              <a:t>If we allow people to exploit us physically, mentally and emotionally or financially they will continue to do so…</a:t>
            </a:r>
          </a:p>
          <a:p>
            <a:r>
              <a:rPr lang="en-US" dirty="0" smtClean="0"/>
              <a:t>We have to decide when to jump.</a:t>
            </a:r>
          </a:p>
          <a:p>
            <a:r>
              <a:rPr lang="en-US" dirty="0" smtClean="0"/>
              <a:t>Let’s jump while we still have the strength.</a:t>
            </a:r>
          </a:p>
          <a:p>
            <a:endParaRPr lang="en-US" dirty="0" smtClean="0"/>
          </a:p>
          <a:p>
            <a:endParaRPr lang="en-US" dirty="0" smtClean="0"/>
          </a:p>
          <a:p>
            <a:r>
              <a:rPr lang="en-US" dirty="0" smtClean="0"/>
              <a:t>#Inspired Network… </a:t>
            </a:r>
            <a:r>
              <a:rPr lang="en-US" smtClean="0"/>
              <a:t>2</a:t>
            </a:r>
            <a:r>
              <a:rPr lang="en-US" baseline="30000" smtClean="0"/>
              <a:t>nd</a:t>
            </a:r>
            <a:r>
              <a:rPr lang="en-US" smtClean="0"/>
              <a:t> November, 2015.</a:t>
            </a:r>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FOR LISTENING.</a:t>
            </a:r>
            <a:endParaRPr lang="en-US" dirty="0"/>
          </a:p>
        </p:txBody>
      </p:sp>
      <p:sp>
        <p:nvSpPr>
          <p:cNvPr id="3" name="Slide Number Placeholder 2"/>
          <p:cNvSpPr>
            <a:spLocks noGrp="1"/>
          </p:cNvSpPr>
          <p:nvPr>
            <p:ph type="sldNum" sz="quarter" idx="12"/>
          </p:nvPr>
        </p:nvSpPr>
        <p:spPr/>
        <p:txBody>
          <a:bodyPr/>
          <a:lstStyle/>
          <a:p>
            <a:fld id="{4D8021A0-9D5F-4A34-91EE-64829328AFD0}" type="slidenum">
              <a:rPr lang="ru-RU" smtClean="0"/>
              <a:pPr/>
              <a:t>64</a:t>
            </a:fld>
            <a:endParaRPr lang="ru-RU"/>
          </a:p>
        </p:txBody>
      </p:sp>
      <p:sp>
        <p:nvSpPr>
          <p:cNvPr id="4" name="Title 3"/>
          <p:cNvSpPr>
            <a:spLocks noGrp="1"/>
          </p:cNvSpPr>
          <p:nvPr>
            <p:ph type="ctrTitle"/>
          </p:nvPr>
        </p:nvSpPr>
        <p:spPr/>
        <p:txBody>
          <a:bodyPr/>
          <a:lstStyle/>
          <a:p>
            <a:r>
              <a:rPr smtClean="0"/>
              <a:t>THANK YOU</a:t>
            </a:r>
            <a:r>
              <a:rPr lang="en-US" dirty="0" smtClean="0"/>
              <a:t>….</a:t>
            </a:r>
            <a:endParaRPr lang="en-US" dirty="0"/>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Refrences</a:t>
            </a:r>
          </a:p>
        </p:txBody>
      </p:sp>
      <p:sp>
        <p:nvSpPr>
          <p:cNvPr id="4" name="Slide Number Placeholder 3"/>
          <p:cNvSpPr>
            <a:spLocks noGrp="1"/>
          </p:cNvSpPr>
          <p:nvPr>
            <p:ph type="sldNum" sz="quarter" idx="12"/>
          </p:nvPr>
        </p:nvSpPr>
        <p:spPr/>
        <p:txBody>
          <a:bodyPr/>
          <a:lstStyle/>
          <a:p>
            <a:fld id="{4D8021A0-9D5F-4A34-91EE-64829328AFD0}" type="slidenum">
              <a:rPr lang="ru-RU" smtClean="0"/>
              <a:pPr/>
              <a:t>65</a:t>
            </a:fld>
            <a:endParaRPr lang="ru-RU"/>
          </a:p>
        </p:txBody>
      </p:sp>
      <p:sp>
        <p:nvSpPr>
          <p:cNvPr id="3" name="Text Placeholder 2"/>
          <p:cNvSpPr>
            <a:spLocks noGrp="1"/>
          </p:cNvSpPr>
          <p:nvPr>
            <p:ph sz="quarter" idx="1"/>
          </p:nvPr>
        </p:nvSpPr>
        <p:spPr/>
        <p:txBody>
          <a:bodyPr/>
          <a:lstStyle/>
          <a:p>
            <a:r>
              <a:rPr lang="en-US" dirty="0"/>
              <a:t>Encyclical Letter, LAUDATO  SI OF THE HOLY FATHER FRANCIS ON CARE FOR OUR COMMON HOME, (2015) The Holy See.</a:t>
            </a:r>
          </a:p>
          <a:p>
            <a:r>
              <a:rPr lang="en-US" dirty="0"/>
              <a:t>"Climate Change and Global Warming : Have we Crossed the Tipping Point?", Okorodudu  Fubara, M.T., (2014), Port Harcourt</a:t>
            </a:r>
          </a:p>
          <a:p>
            <a:r>
              <a:rPr lang="en-US" dirty="0"/>
              <a:t>"15 sources of greenhouse  gases ", Allianz Knowledge, (2014</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66</a:t>
            </a:fld>
            <a:endParaRPr lang="ru-RU"/>
          </a:p>
        </p:txBody>
      </p:sp>
      <p:sp>
        <p:nvSpPr>
          <p:cNvPr id="3" name="Text Placeholder 2"/>
          <p:cNvSpPr>
            <a:spLocks noGrp="1"/>
          </p:cNvSpPr>
          <p:nvPr>
            <p:ph sz="quarter" idx="1"/>
          </p:nvPr>
        </p:nvSpPr>
        <p:spPr/>
        <p:txBody>
          <a:bodyPr/>
          <a:lstStyle/>
          <a:p>
            <a:r>
              <a:rPr lang="en-US" dirty="0"/>
              <a:t>"Climate  Change: Issues  in Law  and Governance ", Okorodudu Fubara, M.T. (2013), Ibadan.</a:t>
            </a:r>
          </a:p>
          <a:p>
            <a:r>
              <a:rPr lang="en-US" dirty="0"/>
              <a:t>"Cultural  Responses to Climate Change: Cultivating Lifestyle  Activism through  Alternative  Knowledge  Productions", Dean, M., (2013).</a:t>
            </a:r>
          </a:p>
          <a:p>
            <a:r>
              <a:rPr lang="en-US" dirty="0"/>
              <a:t>Intergovernmental  Panel on Climate  Change  (Fourth/Fifth Assessment  Reports)</a:t>
            </a:r>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67</a:t>
            </a:fld>
            <a:endParaRPr lang="ru-RU"/>
          </a:p>
        </p:txBody>
      </p:sp>
      <p:sp>
        <p:nvSpPr>
          <p:cNvPr id="3" name="Text Placeholder 2"/>
          <p:cNvSpPr>
            <a:spLocks noGrp="1"/>
          </p:cNvSpPr>
          <p:nvPr>
            <p:ph sz="quarter" idx="1"/>
          </p:nvPr>
        </p:nvSpPr>
        <p:spPr/>
        <p:txBody>
          <a:bodyPr/>
          <a:lstStyle/>
          <a:p>
            <a:r>
              <a:rPr lang="en-US" dirty="0"/>
              <a:t>"Africa, Climate  Change  and 'Good Governance ': Key Research Capacity and Networking  Needs", Okorodudu  Fubara, M.T., (2013) Accra, Ghana.</a:t>
            </a:r>
          </a:p>
          <a:p>
            <a:r>
              <a:rPr lang="en-US" dirty="0"/>
              <a:t>UNEP, Youth Xchange: Climate Change and Lifestyles Guidebook, UNEP and UNESCO, (2011).</a:t>
            </a:r>
          </a:p>
          <a:p>
            <a:r>
              <a:rPr lang="en-US" dirty="0"/>
              <a:t>"Impacts of Oil Drilling and Climate  Change: Double  Jeopardy  in the Niger Delta", Okorodudu  Fubara M.T. (2010) Washington D.C..</a:t>
            </a:r>
          </a:p>
          <a:p>
            <a:endParaRPr lang="en-US" dirty="0"/>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4" name="Slide Number Placeholder 3"/>
          <p:cNvSpPr>
            <a:spLocks noGrp="1"/>
          </p:cNvSpPr>
          <p:nvPr>
            <p:ph type="sldNum" sz="quarter" idx="12"/>
          </p:nvPr>
        </p:nvSpPr>
        <p:spPr/>
        <p:txBody>
          <a:bodyPr/>
          <a:lstStyle/>
          <a:p>
            <a:fld id="{4D8021A0-9D5F-4A34-91EE-64829328AFD0}" type="slidenum">
              <a:rPr lang="ru-RU" smtClean="0"/>
              <a:pPr/>
              <a:t>68</a:t>
            </a:fld>
            <a:endParaRPr lang="ru-RU"/>
          </a:p>
        </p:txBody>
      </p:sp>
      <p:sp>
        <p:nvSpPr>
          <p:cNvPr id="3" name="Text Placeholder 2"/>
          <p:cNvSpPr>
            <a:spLocks noGrp="1"/>
          </p:cNvSpPr>
          <p:nvPr>
            <p:ph sz="quarter" idx="1"/>
          </p:nvPr>
        </p:nvSpPr>
        <p:spPr/>
        <p:txBody>
          <a:bodyPr/>
          <a:lstStyle/>
          <a:p>
            <a:r>
              <a:rPr lang="en-US" dirty="0"/>
              <a:t>Cities, Climate  Change  and Multilevel Governance, Corfee-Morlot,J, et Al., (2009) OECD.</a:t>
            </a:r>
          </a:p>
          <a:p>
            <a:r>
              <a:rPr lang="en-US" dirty="0"/>
              <a:t>"Oil &amp; Ecological  Disruptions in the Niger Delta: Challenges  &amp; Opportunities  for Sustainable  Development ", Alaibe, T. (2008) Abuja</a:t>
            </a:r>
            <a:r>
              <a:rPr lang="en-US" dirty="0" smtClean="0"/>
              <a:t>.</a:t>
            </a:r>
          </a:p>
          <a:p>
            <a:r>
              <a:rPr lang="en-US" dirty="0" smtClean="0"/>
              <a:t>The Greenpeace Climate Vision, Background Note No. 8.</a:t>
            </a:r>
            <a:endParaRPr lang="en-US" dirty="0"/>
          </a:p>
        </p:txBody>
      </p:sp>
      <p:sp>
        <p:nvSpPr>
          <p:cNvPr id="5" name="Footer Placeholder 4"/>
          <p:cNvSpPr>
            <a:spLocks noGrp="1"/>
          </p:cNvSpPr>
          <p:nvPr>
            <p:ph type="ftr" sz="quarter" idx="11"/>
          </p:nvPr>
        </p:nvSpPr>
        <p:spPr/>
        <p:txBody>
          <a:bodyPr/>
          <a:lstStyle/>
          <a:p>
            <a:r>
              <a:rPr lang="en-US" smtClean="0"/>
              <a:t>Okorodudu-Fubara, M.T. (Prof), 2015.</a:t>
            </a:r>
            <a:endParaRPr lang="ru-RU"/>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Droid Sans"/>
        <a:ea typeface="Droid Sans"/>
        <a:cs typeface="Droid Sans"/>
      </a:majorFont>
      <a:minorFont>
        <a:latin typeface="Droid Sans"/>
        <a:ea typeface="Droid Sans"/>
        <a:cs typeface="Droid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382</TotalTime>
  <Words>2785</Words>
  <Application>Microsoft Office PowerPoint</Application>
  <PresentationFormat>On-screen Show (4:3)</PresentationFormat>
  <Paragraphs>363</Paragraphs>
  <Slides>68</Slides>
  <Notes>2</Notes>
  <HiddenSlides>3</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68</vt:i4>
      </vt:variant>
    </vt:vector>
  </HeadingPairs>
  <TitlesOfParts>
    <vt:vector size="75" baseType="lpstr">
      <vt:lpstr>Calibri</vt:lpstr>
      <vt:lpstr>Cambria</vt:lpstr>
      <vt:lpstr>Droid Sans</vt:lpstr>
      <vt:lpstr>Franklin Gothic Book</vt:lpstr>
      <vt:lpstr>Perpetua</vt:lpstr>
      <vt:lpstr>Wingdings 2</vt:lpstr>
      <vt:lpstr>Equity</vt:lpstr>
      <vt:lpstr>"Cooking Up the Planet: Climate Change and Alternative Lifestyles "</vt:lpstr>
      <vt:lpstr>PowerPoint Presentation</vt:lpstr>
      <vt:lpstr>Presented @</vt:lpstr>
      <vt:lpstr>PowerPoint Presentation</vt:lpstr>
      <vt:lpstr>Preamble.... Pope Francis</vt:lpstr>
      <vt:lpstr>PowerPoint Presentation</vt:lpstr>
      <vt:lpstr>PowerPoint Presentation</vt:lpstr>
      <vt:lpstr>Pope Francis....</vt:lpstr>
      <vt:lpstr>Outline</vt:lpstr>
      <vt:lpstr>INTRODUCTION </vt:lpstr>
      <vt:lpstr>PowerPoint Presentation</vt:lpstr>
      <vt:lpstr>What's  Cooking  Up Our Planet?</vt:lpstr>
      <vt:lpstr>PowerPoint Presentation</vt:lpstr>
      <vt:lpstr>The Cooking Pots</vt:lpstr>
      <vt:lpstr>Greenhouse gas emissions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the needed...Cut greenhouse gas emissions </vt:lpstr>
      <vt:lpstr>Trajectory A...Business-as-usual</vt:lpstr>
      <vt:lpstr>PowerPoint Presentation</vt:lpstr>
      <vt:lpstr>Trajectory B...Changing  Lifestyle</vt:lpstr>
      <vt:lpstr>Renewable Energy</vt:lpstr>
      <vt:lpstr>Making the Right Energy Choices</vt:lpstr>
      <vt:lpstr>Challenges posed</vt:lpstr>
      <vt:lpstr>Renewable Energy…predictions</vt:lpstr>
      <vt:lpstr>Changing  Lifestyle [1]</vt:lpstr>
      <vt:lpstr>Changing Lifestyle [2]</vt:lpstr>
      <vt:lpstr>Changing  Lifestyle [3]</vt:lpstr>
      <vt:lpstr>Low Carbon  Footprints </vt:lpstr>
      <vt:lpstr>A low-carbon lifestyle </vt:lpstr>
      <vt:lpstr>Report of the Marrakech Task Force on Sustainable Lifestyles: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Transportation </vt:lpstr>
      <vt:lpstr>Meat and dairy consumption </vt:lpstr>
      <vt:lpstr>Electrical and electronic appliances </vt:lpstr>
      <vt:lpstr>PowerPoint Presentation</vt:lpstr>
      <vt:lpstr>Is it Do-able???</vt:lpstr>
      <vt:lpstr>Advantages  of a low-carbon lifestyle  include:</vt:lpstr>
      <vt:lpstr>Advantages  of low-carbon </vt:lpstr>
      <vt:lpstr>Conclusion</vt:lpstr>
      <vt:lpstr>PowerPoint Presentation</vt:lpstr>
      <vt:lpstr>Concluding Reflections (1)…</vt:lpstr>
      <vt:lpstr>Concluding Reflections (2)…</vt:lpstr>
      <vt:lpstr>Concluding Reflections (3)…</vt:lpstr>
      <vt:lpstr>THANK YOU….</vt:lpstr>
      <vt:lpstr>Refrences</vt:lpstr>
      <vt:lpstr>References </vt:lpstr>
      <vt:lpstr>References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Prof. M. T. Fubara</dc:creator>
  <cp:lastModifiedBy>Prof M T Fubara</cp:lastModifiedBy>
  <cp:revision>21</cp:revision>
  <dcterms:modified xsi:type="dcterms:W3CDTF">2019-07-12T09:18:03Z</dcterms:modified>
</cp:coreProperties>
</file>